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6797675" cy="9926638"/>
  <p:defaultTextStyle>
    <a:defPPr>
      <a:defRPr lang="ja-JP"/>
    </a:defPPr>
    <a:lvl1pPr marL="0" algn="l" defTabSz="914296" rtl="0" eaLnBrk="1" latinLnBrk="0" hangingPunct="1">
      <a:defRPr kumimoji="1" sz="1800" kern="1200">
        <a:solidFill>
          <a:schemeClr val="tx1"/>
        </a:solidFill>
        <a:latin typeface="+mn-lt"/>
        <a:ea typeface="+mn-ea"/>
        <a:cs typeface="+mn-cs"/>
      </a:defRPr>
    </a:lvl1pPr>
    <a:lvl2pPr marL="457148" algn="l" defTabSz="914296" rtl="0" eaLnBrk="1" latinLnBrk="0" hangingPunct="1">
      <a:defRPr kumimoji="1" sz="1800" kern="1200">
        <a:solidFill>
          <a:schemeClr val="tx1"/>
        </a:solidFill>
        <a:latin typeface="+mn-lt"/>
        <a:ea typeface="+mn-ea"/>
        <a:cs typeface="+mn-cs"/>
      </a:defRPr>
    </a:lvl2pPr>
    <a:lvl3pPr marL="914296" algn="l" defTabSz="914296" rtl="0" eaLnBrk="1" latinLnBrk="0" hangingPunct="1">
      <a:defRPr kumimoji="1" sz="1800" kern="1200">
        <a:solidFill>
          <a:schemeClr val="tx1"/>
        </a:solidFill>
        <a:latin typeface="+mn-lt"/>
        <a:ea typeface="+mn-ea"/>
        <a:cs typeface="+mn-cs"/>
      </a:defRPr>
    </a:lvl3pPr>
    <a:lvl4pPr marL="1371445" algn="l" defTabSz="914296" rtl="0" eaLnBrk="1" latinLnBrk="0" hangingPunct="1">
      <a:defRPr kumimoji="1" sz="1800" kern="1200">
        <a:solidFill>
          <a:schemeClr val="tx1"/>
        </a:solidFill>
        <a:latin typeface="+mn-lt"/>
        <a:ea typeface="+mn-ea"/>
        <a:cs typeface="+mn-cs"/>
      </a:defRPr>
    </a:lvl4pPr>
    <a:lvl5pPr marL="1828592" algn="l" defTabSz="914296" rtl="0" eaLnBrk="1" latinLnBrk="0" hangingPunct="1">
      <a:defRPr kumimoji="1" sz="1800" kern="1200">
        <a:solidFill>
          <a:schemeClr val="tx1"/>
        </a:solidFill>
        <a:latin typeface="+mn-lt"/>
        <a:ea typeface="+mn-ea"/>
        <a:cs typeface="+mn-cs"/>
      </a:defRPr>
    </a:lvl5pPr>
    <a:lvl6pPr marL="2285740" algn="l" defTabSz="914296" rtl="0" eaLnBrk="1" latinLnBrk="0" hangingPunct="1">
      <a:defRPr kumimoji="1" sz="1800" kern="1200">
        <a:solidFill>
          <a:schemeClr val="tx1"/>
        </a:solidFill>
        <a:latin typeface="+mn-lt"/>
        <a:ea typeface="+mn-ea"/>
        <a:cs typeface="+mn-cs"/>
      </a:defRPr>
    </a:lvl6pPr>
    <a:lvl7pPr marL="2742888" algn="l" defTabSz="914296" rtl="0" eaLnBrk="1" latinLnBrk="0" hangingPunct="1">
      <a:defRPr kumimoji="1" sz="1800" kern="1200">
        <a:solidFill>
          <a:schemeClr val="tx1"/>
        </a:solidFill>
        <a:latin typeface="+mn-lt"/>
        <a:ea typeface="+mn-ea"/>
        <a:cs typeface="+mn-cs"/>
      </a:defRPr>
    </a:lvl7pPr>
    <a:lvl8pPr marL="3200036" algn="l" defTabSz="914296" rtl="0" eaLnBrk="1" latinLnBrk="0" hangingPunct="1">
      <a:defRPr kumimoji="1" sz="1800" kern="1200">
        <a:solidFill>
          <a:schemeClr val="tx1"/>
        </a:solidFill>
        <a:latin typeface="+mn-lt"/>
        <a:ea typeface="+mn-ea"/>
        <a:cs typeface="+mn-cs"/>
      </a:defRPr>
    </a:lvl8pPr>
    <a:lvl9pPr marL="3657184" algn="l" defTabSz="914296"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wahar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2121"/>
    <a:srgbClr val="FF3300"/>
    <a:srgbClr val="FFFF33"/>
    <a:srgbClr val="FFCC00"/>
    <a:srgbClr val="CF5D17"/>
    <a:srgbClr val="CC3300"/>
    <a:srgbClr val="FF0000"/>
    <a:srgbClr val="99FF33"/>
    <a:srgbClr val="FF474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0" d="100"/>
          <a:sy n="60" d="100"/>
        </p:scale>
        <p:origin x="-1584" y="-58"/>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5659" cy="496332"/>
          </a:xfrm>
          <a:prstGeom prst="rect">
            <a:avLst/>
          </a:prstGeom>
        </p:spPr>
        <p:txBody>
          <a:bodyPr vert="horz" lIns="95558" tIns="47779" rIns="95558" bIns="47779"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0443" y="1"/>
            <a:ext cx="2945659" cy="496332"/>
          </a:xfrm>
          <a:prstGeom prst="rect">
            <a:avLst/>
          </a:prstGeom>
        </p:spPr>
        <p:txBody>
          <a:bodyPr vert="horz" lIns="95558" tIns="47779" rIns="95558" bIns="47779" rtlCol="0"/>
          <a:lstStyle>
            <a:lvl1pPr algn="r">
              <a:defRPr sz="1300"/>
            </a:lvl1pPr>
          </a:lstStyle>
          <a:p>
            <a:fld id="{96418ADC-CC32-47CB-98E0-D8E3E856A99F}" type="datetimeFigureOut">
              <a:rPr kumimoji="1" lang="ja-JP" altLang="en-US" smtClean="0"/>
              <a:pPr/>
              <a:t>2016/12/21</a:t>
            </a:fld>
            <a:endParaRPr kumimoji="1" lang="ja-JP" altLang="en-US"/>
          </a:p>
        </p:txBody>
      </p:sp>
      <p:sp>
        <p:nvSpPr>
          <p:cNvPr id="4" name="フッター プレースホルダ 3"/>
          <p:cNvSpPr>
            <a:spLocks noGrp="1"/>
          </p:cNvSpPr>
          <p:nvPr>
            <p:ph type="ftr" sz="quarter" idx="2"/>
          </p:nvPr>
        </p:nvSpPr>
        <p:spPr>
          <a:xfrm>
            <a:off x="0" y="9428584"/>
            <a:ext cx="2945659" cy="496332"/>
          </a:xfrm>
          <a:prstGeom prst="rect">
            <a:avLst/>
          </a:prstGeom>
        </p:spPr>
        <p:txBody>
          <a:bodyPr vert="horz" lIns="95558" tIns="47779" rIns="95558" bIns="47779"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0443" y="9428584"/>
            <a:ext cx="2945659" cy="496332"/>
          </a:xfrm>
          <a:prstGeom prst="rect">
            <a:avLst/>
          </a:prstGeom>
        </p:spPr>
        <p:txBody>
          <a:bodyPr vert="horz" lIns="95558" tIns="47779" rIns="95558" bIns="47779" rtlCol="0" anchor="b"/>
          <a:lstStyle>
            <a:lvl1pPr algn="r">
              <a:defRPr sz="1300"/>
            </a:lvl1pPr>
          </a:lstStyle>
          <a:p>
            <a:fld id="{1C88672F-B56B-43F6-BB9A-33501FE4BE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E610B76-A468-48B5-A9D1-56F0F4B75874}" type="datetimeFigureOut">
              <a:rPr kumimoji="1" lang="ja-JP" altLang="en-US" smtClean="0"/>
              <a:pPr/>
              <a:t>2016/12/21</a:t>
            </a:fld>
            <a:endParaRPr kumimoji="1" lang="ja-JP" altLang="en-US"/>
          </a:p>
        </p:txBody>
      </p:sp>
      <p:sp>
        <p:nvSpPr>
          <p:cNvPr id="4" name="スライド イメージ プレースホルダ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8F04C76A-1EBF-4621-9D86-27B50B415A8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48" indent="0" algn="ctr">
              <a:buNone/>
              <a:defRPr>
                <a:solidFill>
                  <a:schemeClr val="tx1">
                    <a:tint val="75000"/>
                  </a:schemeClr>
                </a:solidFill>
              </a:defRPr>
            </a:lvl2pPr>
            <a:lvl3pPr marL="914296" indent="0" algn="ctr">
              <a:buNone/>
              <a:defRPr>
                <a:solidFill>
                  <a:schemeClr val="tx1">
                    <a:tint val="75000"/>
                  </a:schemeClr>
                </a:solidFill>
              </a:defRPr>
            </a:lvl3pPr>
            <a:lvl4pPr marL="1371445" indent="0" algn="ctr">
              <a:buNone/>
              <a:defRPr>
                <a:solidFill>
                  <a:schemeClr val="tx1">
                    <a:tint val="75000"/>
                  </a:schemeClr>
                </a:solidFill>
              </a:defRPr>
            </a:lvl4pPr>
            <a:lvl5pPr marL="1828592" indent="0" algn="ctr">
              <a:buNone/>
              <a:defRPr>
                <a:solidFill>
                  <a:schemeClr val="tx1">
                    <a:tint val="75000"/>
                  </a:schemeClr>
                </a:solidFill>
              </a:defRPr>
            </a:lvl5pPr>
            <a:lvl6pPr marL="2285740" indent="0" algn="ctr">
              <a:buNone/>
              <a:defRPr>
                <a:solidFill>
                  <a:schemeClr val="tx1">
                    <a:tint val="75000"/>
                  </a:schemeClr>
                </a:solidFill>
              </a:defRPr>
            </a:lvl6pPr>
            <a:lvl7pPr marL="2742888" indent="0" algn="ctr">
              <a:buNone/>
              <a:defRPr>
                <a:solidFill>
                  <a:schemeClr val="tx1">
                    <a:tint val="75000"/>
                  </a:schemeClr>
                </a:solidFill>
              </a:defRPr>
            </a:lvl7pPr>
            <a:lvl8pPr marL="3200036" indent="0" algn="ctr">
              <a:buNone/>
              <a:defRPr>
                <a:solidFill>
                  <a:schemeClr val="tx1">
                    <a:tint val="75000"/>
                  </a:schemeClr>
                </a:solidFill>
              </a:defRPr>
            </a:lvl8pPr>
            <a:lvl9pPr marL="365718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6" y="529698"/>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6"/>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6" indent="0">
              <a:buNone/>
              <a:defRPr sz="1600">
                <a:solidFill>
                  <a:schemeClr val="tx1">
                    <a:tint val="75000"/>
                  </a:schemeClr>
                </a:solidFill>
              </a:defRPr>
            </a:lvl3pPr>
            <a:lvl4pPr marL="1371445" indent="0">
              <a:buNone/>
              <a:defRPr sz="1400">
                <a:solidFill>
                  <a:schemeClr val="tx1">
                    <a:tint val="75000"/>
                  </a:schemeClr>
                </a:solidFill>
              </a:defRPr>
            </a:lvl4pPr>
            <a:lvl5pPr marL="1828592" indent="0">
              <a:buNone/>
              <a:defRPr sz="1400">
                <a:solidFill>
                  <a:schemeClr val="tx1">
                    <a:tint val="75000"/>
                  </a:schemeClr>
                </a:solidFill>
              </a:defRPr>
            </a:lvl5pPr>
            <a:lvl6pPr marL="2285740" indent="0">
              <a:buNone/>
              <a:defRPr sz="1400">
                <a:solidFill>
                  <a:schemeClr val="tx1">
                    <a:tint val="75000"/>
                  </a:schemeClr>
                </a:solidFill>
              </a:defRPr>
            </a:lvl6pPr>
            <a:lvl7pPr marL="2742888" indent="0">
              <a:buNone/>
              <a:defRPr sz="1400">
                <a:solidFill>
                  <a:schemeClr val="tx1">
                    <a:tint val="75000"/>
                  </a:schemeClr>
                </a:solidFill>
              </a:defRPr>
            </a:lvl7pPr>
            <a:lvl8pPr marL="3200036" indent="0">
              <a:buNone/>
              <a:defRPr sz="1400">
                <a:solidFill>
                  <a:schemeClr val="tx1">
                    <a:tint val="75000"/>
                  </a:schemeClr>
                </a:solidFill>
              </a:defRPr>
            </a:lvl8pPr>
            <a:lvl9pPr marL="3657184"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7" y="3081868"/>
            <a:ext cx="2257425" cy="8715905"/>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2" y="3081868"/>
            <a:ext cx="2257425" cy="8715905"/>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6"/>
            <a:ext cx="3030141" cy="924101"/>
          </a:xfrm>
        </p:spPr>
        <p:txBody>
          <a:bodyPr anchor="b"/>
          <a:lstStyle>
            <a:lvl1pPr marL="0" indent="0">
              <a:buNone/>
              <a:defRPr sz="2300" b="1"/>
            </a:lvl1pPr>
            <a:lvl2pPr marL="457148" indent="0">
              <a:buNone/>
              <a:defRPr sz="2000" b="1"/>
            </a:lvl2pPr>
            <a:lvl3pPr marL="914296" indent="0">
              <a:buNone/>
              <a:defRPr sz="1800" b="1"/>
            </a:lvl3pPr>
            <a:lvl4pPr marL="1371445"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6"/>
            <a:ext cx="3031331" cy="924101"/>
          </a:xfrm>
        </p:spPr>
        <p:txBody>
          <a:bodyPr anchor="b"/>
          <a:lstStyle>
            <a:lvl1pPr marL="0" indent="0">
              <a:buNone/>
              <a:defRPr sz="2300" b="1"/>
            </a:lvl1pPr>
            <a:lvl2pPr marL="457148" indent="0">
              <a:buNone/>
              <a:defRPr sz="2000" b="1"/>
            </a:lvl2pPr>
            <a:lvl3pPr marL="914296" indent="0">
              <a:buNone/>
              <a:defRPr sz="1800" b="1"/>
            </a:lvl3pPr>
            <a:lvl4pPr marL="1371445" indent="0">
              <a:buNone/>
              <a:defRPr sz="1600" b="1"/>
            </a:lvl4pPr>
            <a:lvl5pPr marL="1828592" indent="0">
              <a:buNone/>
              <a:defRPr sz="1600" b="1"/>
            </a:lvl5pPr>
            <a:lvl6pPr marL="2285740" indent="0">
              <a:buNone/>
              <a:defRPr sz="1600" b="1"/>
            </a:lvl6pPr>
            <a:lvl7pPr marL="2742888" indent="0">
              <a:buNone/>
              <a:defRPr sz="1600" b="1"/>
            </a:lvl7pPr>
            <a:lvl8pPr marL="3200036" indent="0">
              <a:buNone/>
              <a:defRPr sz="1600" b="1"/>
            </a:lvl8pPr>
            <a:lvl9pPr marL="3657184"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7"/>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8"/>
            <a:ext cx="3833813" cy="8454497"/>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8" indent="0">
              <a:buNone/>
              <a:defRPr sz="1200"/>
            </a:lvl2pPr>
            <a:lvl3pPr marL="914296" indent="0">
              <a:buNone/>
              <a:defRPr sz="1100"/>
            </a:lvl3pPr>
            <a:lvl4pPr marL="1371445"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148" indent="0">
              <a:buNone/>
              <a:defRPr sz="2800"/>
            </a:lvl2pPr>
            <a:lvl3pPr marL="914296" indent="0">
              <a:buNone/>
              <a:defRPr sz="2300"/>
            </a:lvl3pPr>
            <a:lvl4pPr marL="1371445" indent="0">
              <a:buNone/>
              <a:defRPr sz="2000"/>
            </a:lvl4pPr>
            <a:lvl5pPr marL="1828592" indent="0">
              <a:buNone/>
              <a:defRPr sz="2000"/>
            </a:lvl5pPr>
            <a:lvl6pPr marL="2285740" indent="0">
              <a:buNone/>
              <a:defRPr sz="2000"/>
            </a:lvl6pPr>
            <a:lvl7pPr marL="2742888" indent="0">
              <a:buNone/>
              <a:defRPr sz="2000"/>
            </a:lvl7pPr>
            <a:lvl8pPr marL="3200036" indent="0">
              <a:buNone/>
              <a:defRPr sz="2000"/>
            </a:lvl8pPr>
            <a:lvl9pPr marL="3657184"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4"/>
            <a:ext cx="4114800" cy="1162578"/>
          </a:xfrm>
        </p:spPr>
        <p:txBody>
          <a:bodyPr/>
          <a:lstStyle>
            <a:lvl1pPr marL="0" indent="0">
              <a:buNone/>
              <a:defRPr sz="1400"/>
            </a:lvl1pPr>
            <a:lvl2pPr marL="457148" indent="0">
              <a:buNone/>
              <a:defRPr sz="1200"/>
            </a:lvl2pPr>
            <a:lvl3pPr marL="914296" indent="0">
              <a:buNone/>
              <a:defRPr sz="1100"/>
            </a:lvl3pPr>
            <a:lvl4pPr marL="1371445" indent="0">
              <a:buNone/>
              <a:defRPr sz="900"/>
            </a:lvl4pPr>
            <a:lvl5pPr marL="1828592" indent="0">
              <a:buNone/>
              <a:defRPr sz="900"/>
            </a:lvl5pPr>
            <a:lvl6pPr marL="2285740" indent="0">
              <a:buNone/>
              <a:defRPr sz="900"/>
            </a:lvl6pPr>
            <a:lvl7pPr marL="2742888" indent="0">
              <a:buNone/>
              <a:defRPr sz="900"/>
            </a:lvl7pPr>
            <a:lvl8pPr marL="3200036" indent="0">
              <a:buNone/>
              <a:defRPr sz="900"/>
            </a:lvl8pPr>
            <a:lvl9pPr marL="365718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66CD21B-C94A-4F21-BAC1-6E2608BBB194}" type="datetimeFigureOut">
              <a:rPr kumimoji="1" lang="ja-JP" altLang="en-US" smtClean="0"/>
              <a:pPr/>
              <a:t>2016/12/21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B7177C9-8D62-41C8-B158-193760B0C52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29" tIns="45715" rIns="91429" bIns="4571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91429" tIns="45715" rIns="91429" bIns="4571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7"/>
            <a:ext cx="1600200" cy="527402"/>
          </a:xfrm>
          <a:prstGeom prst="rect">
            <a:avLst/>
          </a:prstGeom>
        </p:spPr>
        <p:txBody>
          <a:bodyPr vert="horz" lIns="91429" tIns="45715" rIns="91429" bIns="45715" rtlCol="0" anchor="ctr"/>
          <a:lstStyle>
            <a:lvl1pPr algn="l">
              <a:defRPr sz="1200">
                <a:solidFill>
                  <a:schemeClr val="tx1">
                    <a:tint val="75000"/>
                  </a:schemeClr>
                </a:solidFill>
              </a:defRPr>
            </a:lvl1pPr>
          </a:lstStyle>
          <a:p>
            <a:fld id="{F66CD21B-C94A-4F21-BAC1-6E2608BBB194}" type="datetimeFigureOut">
              <a:rPr kumimoji="1" lang="ja-JP" altLang="en-US" smtClean="0"/>
              <a:pPr/>
              <a:t>2016/12/21</a:t>
            </a:fld>
            <a:endParaRPr kumimoji="1" lang="ja-JP" altLang="en-US"/>
          </a:p>
        </p:txBody>
      </p:sp>
      <p:sp>
        <p:nvSpPr>
          <p:cNvPr id="5" name="フッター プレースホルダ 4"/>
          <p:cNvSpPr>
            <a:spLocks noGrp="1"/>
          </p:cNvSpPr>
          <p:nvPr>
            <p:ph type="ftr" sz="quarter" idx="3"/>
          </p:nvPr>
        </p:nvSpPr>
        <p:spPr>
          <a:xfrm>
            <a:off x="2343151" y="9181397"/>
            <a:ext cx="2171700" cy="527402"/>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7"/>
            <a:ext cx="1600200" cy="527402"/>
          </a:xfrm>
          <a:prstGeom prst="rect">
            <a:avLst/>
          </a:prstGeom>
        </p:spPr>
        <p:txBody>
          <a:bodyPr vert="horz" lIns="91429" tIns="45715" rIns="91429" bIns="45715" rtlCol="0" anchor="ctr"/>
          <a:lstStyle>
            <a:lvl1pPr algn="r">
              <a:defRPr sz="1200">
                <a:solidFill>
                  <a:schemeClr val="tx1">
                    <a:tint val="75000"/>
                  </a:schemeClr>
                </a:solidFill>
              </a:defRPr>
            </a:lvl1pPr>
          </a:lstStyle>
          <a:p>
            <a:fld id="{FB7177C9-8D62-41C8-B158-193760B0C52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6" rtl="0" eaLnBrk="1" latinLnBrk="0" hangingPunct="1">
        <a:spcBef>
          <a:spcPct val="0"/>
        </a:spcBef>
        <a:buNone/>
        <a:defRPr kumimoji="1" sz="4300" kern="1200">
          <a:solidFill>
            <a:schemeClr val="tx1"/>
          </a:solidFill>
          <a:latin typeface="+mj-lt"/>
          <a:ea typeface="+mj-ea"/>
          <a:cs typeface="+mj-cs"/>
        </a:defRPr>
      </a:lvl1pPr>
    </p:titleStyle>
    <p:bodyStyle>
      <a:lvl1pPr marL="342861" indent="-342861" algn="l" defTabSz="91429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66" indent="-285717" algn="l" defTabSz="91429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70" indent="-228574" algn="l" defTabSz="914296" rtl="0" eaLnBrk="1" latinLnBrk="0" hangingPunct="1">
        <a:spcBef>
          <a:spcPct val="20000"/>
        </a:spcBef>
        <a:buFont typeface="Arial" pitchFamily="34" charset="0"/>
        <a:buChar char="•"/>
        <a:defRPr kumimoji="1" sz="2300" kern="1200">
          <a:solidFill>
            <a:schemeClr val="tx1"/>
          </a:solidFill>
          <a:latin typeface="+mn-lt"/>
          <a:ea typeface="+mn-ea"/>
          <a:cs typeface="+mn-cs"/>
        </a:defRPr>
      </a:lvl3pPr>
      <a:lvl4pPr marL="1600017" indent="-228574" algn="l" defTabSz="91429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66" indent="-228574" algn="l" defTabSz="91429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314" indent="-228574" algn="l" defTabSz="91429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62" indent="-228574" algn="l" defTabSz="91429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610" indent="-228574" algn="l" defTabSz="91429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6" rtl="0" eaLnBrk="1" latinLnBrk="0" hangingPunct="1">
        <a:defRPr kumimoji="1" sz="1800" kern="1200">
          <a:solidFill>
            <a:schemeClr val="tx1"/>
          </a:solidFill>
          <a:latin typeface="+mn-lt"/>
          <a:ea typeface="+mn-ea"/>
          <a:cs typeface="+mn-cs"/>
        </a:defRPr>
      </a:lvl1pPr>
      <a:lvl2pPr marL="457148" algn="l" defTabSz="914296" rtl="0" eaLnBrk="1" latinLnBrk="0" hangingPunct="1">
        <a:defRPr kumimoji="1" sz="1800" kern="1200">
          <a:solidFill>
            <a:schemeClr val="tx1"/>
          </a:solidFill>
          <a:latin typeface="+mn-lt"/>
          <a:ea typeface="+mn-ea"/>
          <a:cs typeface="+mn-cs"/>
        </a:defRPr>
      </a:lvl2pPr>
      <a:lvl3pPr marL="914296" algn="l" defTabSz="914296" rtl="0" eaLnBrk="1" latinLnBrk="0" hangingPunct="1">
        <a:defRPr kumimoji="1" sz="1800" kern="1200">
          <a:solidFill>
            <a:schemeClr val="tx1"/>
          </a:solidFill>
          <a:latin typeface="+mn-lt"/>
          <a:ea typeface="+mn-ea"/>
          <a:cs typeface="+mn-cs"/>
        </a:defRPr>
      </a:lvl3pPr>
      <a:lvl4pPr marL="1371445" algn="l" defTabSz="914296" rtl="0" eaLnBrk="1" latinLnBrk="0" hangingPunct="1">
        <a:defRPr kumimoji="1" sz="1800" kern="1200">
          <a:solidFill>
            <a:schemeClr val="tx1"/>
          </a:solidFill>
          <a:latin typeface="+mn-lt"/>
          <a:ea typeface="+mn-ea"/>
          <a:cs typeface="+mn-cs"/>
        </a:defRPr>
      </a:lvl4pPr>
      <a:lvl5pPr marL="1828592" algn="l" defTabSz="914296" rtl="0" eaLnBrk="1" latinLnBrk="0" hangingPunct="1">
        <a:defRPr kumimoji="1" sz="1800" kern="1200">
          <a:solidFill>
            <a:schemeClr val="tx1"/>
          </a:solidFill>
          <a:latin typeface="+mn-lt"/>
          <a:ea typeface="+mn-ea"/>
          <a:cs typeface="+mn-cs"/>
        </a:defRPr>
      </a:lvl5pPr>
      <a:lvl6pPr marL="2285740" algn="l" defTabSz="914296" rtl="0" eaLnBrk="1" latinLnBrk="0" hangingPunct="1">
        <a:defRPr kumimoji="1" sz="1800" kern="1200">
          <a:solidFill>
            <a:schemeClr val="tx1"/>
          </a:solidFill>
          <a:latin typeface="+mn-lt"/>
          <a:ea typeface="+mn-ea"/>
          <a:cs typeface="+mn-cs"/>
        </a:defRPr>
      </a:lvl6pPr>
      <a:lvl7pPr marL="2742888" algn="l" defTabSz="914296" rtl="0" eaLnBrk="1" latinLnBrk="0" hangingPunct="1">
        <a:defRPr kumimoji="1" sz="1800" kern="1200">
          <a:solidFill>
            <a:schemeClr val="tx1"/>
          </a:solidFill>
          <a:latin typeface="+mn-lt"/>
          <a:ea typeface="+mn-ea"/>
          <a:cs typeface="+mn-cs"/>
        </a:defRPr>
      </a:lvl7pPr>
      <a:lvl8pPr marL="3200036" algn="l" defTabSz="914296" rtl="0" eaLnBrk="1" latinLnBrk="0" hangingPunct="1">
        <a:defRPr kumimoji="1" sz="1800" kern="1200">
          <a:solidFill>
            <a:schemeClr val="tx1"/>
          </a:solidFill>
          <a:latin typeface="+mn-lt"/>
          <a:ea typeface="+mn-ea"/>
          <a:cs typeface="+mn-cs"/>
        </a:defRPr>
      </a:lvl8pPr>
      <a:lvl9pPr marL="3657184" algn="l" defTabSz="91429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64999">
              <a:srgbClr val="F0EBD5"/>
            </a:gs>
            <a:gs pos="100000">
              <a:srgbClr val="D1C39F"/>
            </a:gs>
          </a:gsLst>
          <a:lin ang="2700000" scaled="1"/>
          <a:tileRect/>
        </a:gradFill>
        <a:effectLst/>
      </p:bgPr>
    </p:bg>
    <p:spTree>
      <p:nvGrpSpPr>
        <p:cNvPr id="1" name=""/>
        <p:cNvGrpSpPr/>
        <p:nvPr/>
      </p:nvGrpSpPr>
      <p:grpSpPr>
        <a:xfrm>
          <a:off x="0" y="0"/>
          <a:ext cx="0" cy="0"/>
          <a:chOff x="0" y="0"/>
          <a:chExt cx="0" cy="0"/>
        </a:xfrm>
      </p:grpSpPr>
      <p:sp>
        <p:nvSpPr>
          <p:cNvPr id="22" name="横巻き 21"/>
          <p:cNvSpPr/>
          <p:nvPr/>
        </p:nvSpPr>
        <p:spPr>
          <a:xfrm>
            <a:off x="260648" y="128464"/>
            <a:ext cx="5256584" cy="1008112"/>
          </a:xfrm>
          <a:prstGeom prst="horizontalScroll">
            <a:avLst/>
          </a:prstGeom>
          <a:blipFill>
            <a:blip r:embed="rId2" cstate="print"/>
            <a:tile tx="0" ty="0" sx="100000" sy="100000" flip="none" algn="tl"/>
          </a:blipFill>
          <a:ln>
            <a:solidFill>
              <a:schemeClr val="accent3">
                <a:lumMod val="75000"/>
              </a:schemeClr>
            </a:solidFill>
          </a:ln>
          <a:effectLst>
            <a:outerShdw blurRad="50800" dist="38100" algn="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 P丸ゴシック体M" pitchFamily="50" charset="-128"/>
              <a:ea typeface="AR P丸ゴシック体M" pitchFamily="50" charset="-128"/>
            </a:endParaRPr>
          </a:p>
        </p:txBody>
      </p:sp>
      <p:sp>
        <p:nvSpPr>
          <p:cNvPr id="63" name="正方形/長方形 62"/>
          <p:cNvSpPr/>
          <p:nvPr/>
        </p:nvSpPr>
        <p:spPr>
          <a:xfrm>
            <a:off x="5517232" y="920552"/>
            <a:ext cx="1340768" cy="292388"/>
          </a:xfrm>
          <a:prstGeom prst="rect">
            <a:avLst/>
          </a:prstGeom>
        </p:spPr>
        <p:txBody>
          <a:bodyPr wrap="square">
            <a:spAutoFit/>
          </a:bodyPr>
          <a:lstStyle/>
          <a:p>
            <a:pPr algn="r"/>
            <a:r>
              <a:rPr lang="en-US" altLang="ja-JP" sz="1300" dirty="0" smtClean="0">
                <a:latin typeface="メイリオ" pitchFamily="50" charset="-128"/>
                <a:ea typeface="メイリオ" pitchFamily="50" charset="-128"/>
                <a:cs typeface="メイリオ" pitchFamily="50" charset="-128"/>
              </a:rPr>
              <a:t>2017</a:t>
            </a:r>
            <a:r>
              <a:rPr lang="ja-JP" altLang="en-US" sz="1300" dirty="0" smtClean="0">
                <a:latin typeface="メイリオ" pitchFamily="50" charset="-128"/>
                <a:ea typeface="メイリオ" pitchFamily="50" charset="-128"/>
                <a:cs typeface="メイリオ" pitchFamily="50" charset="-128"/>
              </a:rPr>
              <a:t>年</a:t>
            </a:r>
            <a:r>
              <a:rPr lang="en-US" altLang="ja-JP" sz="1300" dirty="0" smtClean="0">
                <a:latin typeface="メイリオ" pitchFamily="50" charset="-128"/>
                <a:ea typeface="メイリオ" pitchFamily="50" charset="-128"/>
                <a:cs typeface="メイリオ" pitchFamily="50" charset="-128"/>
              </a:rPr>
              <a:t>1</a:t>
            </a:r>
            <a:r>
              <a:rPr lang="ja-JP" altLang="en-US" sz="1300" dirty="0" smtClean="0">
                <a:latin typeface="メイリオ" pitchFamily="50" charset="-128"/>
                <a:ea typeface="メイリオ" pitchFamily="50" charset="-128"/>
                <a:cs typeface="メイリオ" pitchFamily="50" charset="-128"/>
              </a:rPr>
              <a:t>月号　</a:t>
            </a:r>
            <a:endParaRPr lang="ja-JP" altLang="en-US" sz="1300" dirty="0">
              <a:latin typeface="メイリオ" pitchFamily="50" charset="-128"/>
              <a:ea typeface="メイリオ" pitchFamily="50" charset="-128"/>
              <a:cs typeface="メイリオ" pitchFamily="50" charset="-128"/>
            </a:endParaRPr>
          </a:p>
        </p:txBody>
      </p:sp>
      <p:sp>
        <p:nvSpPr>
          <p:cNvPr id="29" name="正方形/長方形 28"/>
          <p:cNvSpPr/>
          <p:nvPr/>
        </p:nvSpPr>
        <p:spPr>
          <a:xfrm>
            <a:off x="1484784" y="272480"/>
            <a:ext cx="3672408" cy="720080"/>
          </a:xfrm>
          <a:prstGeom prst="rect">
            <a:avLst/>
          </a:prstGeom>
          <a:noFill/>
          <a:effectLst>
            <a:outerShdw blurRad="76200" dir="18900000" sy="23000" kx="-1200000" algn="bl" rotWithShape="0">
              <a:prstClr val="black">
                <a:alpha val="20000"/>
              </a:prstClr>
            </a:outerShdw>
          </a:effectLst>
        </p:spPr>
        <p:txBody>
          <a:bodyPr wrap="none" lIns="91440" tIns="45720" rIns="91440" bIns="45720">
            <a:prstTxWarp prst="textWave1">
              <a:avLst/>
            </a:prstTxWarp>
            <a:spAutoFit/>
          </a:bodyPr>
          <a:lstStyle/>
          <a:p>
            <a:pPr algn="ctr"/>
            <a:r>
              <a:rPr lang="ja-JP" altLang="en-US" sz="8000" b="1" dirty="0" smtClean="0">
                <a:ln w="1905">
                  <a:solidFill>
                    <a:srgbClr val="FF0000"/>
                  </a:solidFill>
                </a:ln>
                <a:solidFill>
                  <a:srgbClr val="FF0000"/>
                </a:solidFill>
                <a:effectLst>
                  <a:innerShdw blurRad="69850" dist="43180" dir="5400000">
                    <a:srgbClr val="000000">
                      <a:alpha val="65000"/>
                    </a:srgbClr>
                  </a:innerShdw>
                </a:effectLst>
                <a:latin typeface="AR P丸ゴシック体M" pitchFamily="50" charset="-128"/>
                <a:ea typeface="AR P丸ゴシック体M" pitchFamily="50" charset="-128"/>
              </a:rPr>
              <a:t> 赤松事務機 通信</a:t>
            </a:r>
            <a:endParaRPr lang="ja-JP" altLang="en-US" sz="8000" b="1" dirty="0">
              <a:ln w="1905">
                <a:solidFill>
                  <a:srgbClr val="FF0000"/>
                </a:solidFill>
              </a:ln>
              <a:solidFill>
                <a:srgbClr val="FF0000"/>
              </a:solidFill>
              <a:effectLst>
                <a:innerShdw blurRad="69850" dist="43180" dir="5400000">
                  <a:srgbClr val="000000">
                    <a:alpha val="65000"/>
                  </a:srgbClr>
                </a:innerShdw>
              </a:effectLst>
              <a:latin typeface="AR P丸ゴシック体M" pitchFamily="50" charset="-128"/>
              <a:ea typeface="AR P丸ゴシック体M" pitchFamily="50" charset="-128"/>
            </a:endParaRPr>
          </a:p>
        </p:txBody>
      </p:sp>
      <p:sp>
        <p:nvSpPr>
          <p:cNvPr id="34" name="テキスト ボックス 62"/>
          <p:cNvSpPr txBox="1">
            <a:spLocks noChangeArrowheads="1"/>
          </p:cNvSpPr>
          <p:nvPr/>
        </p:nvSpPr>
        <p:spPr bwMode="auto">
          <a:xfrm>
            <a:off x="0" y="9489504"/>
            <a:ext cx="2304256" cy="276999"/>
          </a:xfrm>
          <a:prstGeom prst="rect">
            <a:avLst/>
          </a:prstGeom>
          <a:noFill/>
          <a:ln w="9525">
            <a:noFill/>
            <a:miter lim="800000"/>
            <a:headEnd/>
            <a:tailEnd/>
          </a:ln>
        </p:spPr>
        <p:txBody>
          <a:bodyPr wrap="square">
            <a:spAutoFit/>
          </a:bodyPr>
          <a:lstStyle/>
          <a:p>
            <a:pPr algn="ctr"/>
            <a:r>
              <a:rPr lang="ja-JP" altLang="en-US" sz="1200" b="1" dirty="0" smtClean="0">
                <a:latin typeface="HG丸ｺﾞｼｯｸM-PRO" pitchFamily="50" charset="-128"/>
                <a:ea typeface="HG丸ｺﾞｼｯｸM-PRO" pitchFamily="50" charset="-128"/>
                <a:cs typeface="メイリオ" pitchFamily="50" charset="-128"/>
              </a:rPr>
              <a:t>赤松事務機株式会社</a:t>
            </a:r>
            <a:endParaRPr lang="ja-JP" altLang="en-US" sz="1200" b="1" dirty="0">
              <a:latin typeface="HG丸ｺﾞｼｯｸM-PRO" pitchFamily="50" charset="-128"/>
              <a:ea typeface="HG丸ｺﾞｼｯｸM-PRO" pitchFamily="50" charset="-128"/>
              <a:cs typeface="メイリオ" pitchFamily="50" charset="-128"/>
            </a:endParaRPr>
          </a:p>
        </p:txBody>
      </p:sp>
      <p:pic>
        <p:nvPicPr>
          <p:cNvPr id="35" name="図 34" descr="赤松事務機マーク.png"/>
          <p:cNvPicPr>
            <a:picLocks noChangeAspect="1"/>
          </p:cNvPicPr>
          <p:nvPr/>
        </p:nvPicPr>
        <p:blipFill>
          <a:blip r:embed="rId3" cstate="print">
            <a:lum/>
          </a:blip>
          <a:stretch>
            <a:fillRect/>
          </a:stretch>
        </p:blipFill>
        <p:spPr>
          <a:xfrm>
            <a:off x="171748" y="9534555"/>
            <a:ext cx="232916" cy="196576"/>
          </a:xfrm>
          <a:prstGeom prst="rect">
            <a:avLst/>
          </a:prstGeom>
        </p:spPr>
      </p:pic>
      <p:sp>
        <p:nvSpPr>
          <p:cNvPr id="36" name="テキスト ボックス 62"/>
          <p:cNvSpPr txBox="1">
            <a:spLocks noChangeArrowheads="1"/>
          </p:cNvSpPr>
          <p:nvPr/>
        </p:nvSpPr>
        <p:spPr bwMode="auto">
          <a:xfrm>
            <a:off x="1628800" y="9417496"/>
            <a:ext cx="2564904" cy="184666"/>
          </a:xfrm>
          <a:prstGeom prst="rect">
            <a:avLst/>
          </a:prstGeom>
          <a:noFill/>
          <a:ln w="9525">
            <a:noFill/>
            <a:miter lim="800000"/>
            <a:headEnd/>
            <a:tailEnd/>
          </a:ln>
        </p:spPr>
        <p:txBody>
          <a:bodyPr wrap="square">
            <a:spAutoFit/>
          </a:bodyPr>
          <a:lstStyle/>
          <a:p>
            <a:pPr algn="ctr"/>
            <a:r>
              <a:rPr lang="ja-JP" altLang="en-US" sz="600" dirty="0" smtClean="0">
                <a:latin typeface="メイリオ" pitchFamily="50" charset="-128"/>
                <a:ea typeface="メイリオ" pitchFamily="50" charset="-128"/>
                <a:cs typeface="メイリオ" pitchFamily="50" charset="-128"/>
              </a:rPr>
              <a:t>本社　</a:t>
            </a:r>
            <a:r>
              <a:rPr lang="en-US" altLang="ja-JP" sz="600" dirty="0" smtClean="0">
                <a:latin typeface="メイリオ" pitchFamily="50" charset="-128"/>
                <a:ea typeface="メイリオ" pitchFamily="50" charset="-128"/>
                <a:cs typeface="メイリオ" pitchFamily="50" charset="-128"/>
              </a:rPr>
              <a:t>TEL</a:t>
            </a:r>
            <a:r>
              <a:rPr lang="ja-JP" altLang="en-US" sz="600" dirty="0" smtClean="0">
                <a:latin typeface="メイリオ" pitchFamily="50" charset="-128"/>
                <a:ea typeface="メイリオ" pitchFamily="50" charset="-128"/>
                <a:cs typeface="メイリオ" pitchFamily="50" charset="-128"/>
              </a:rPr>
              <a:t>：</a:t>
            </a:r>
            <a:r>
              <a:rPr lang="en-US" altLang="ja-JP" sz="600" dirty="0" smtClean="0">
                <a:latin typeface="メイリオ" pitchFamily="50" charset="-128"/>
                <a:ea typeface="メイリオ" pitchFamily="50" charset="-128"/>
                <a:cs typeface="メイリオ" pitchFamily="50" charset="-128"/>
              </a:rPr>
              <a:t>087-833-3434  FAX</a:t>
            </a:r>
            <a:r>
              <a:rPr lang="ja-JP" altLang="en-US" sz="600" dirty="0" smtClean="0">
                <a:latin typeface="メイリオ" pitchFamily="50" charset="-128"/>
                <a:ea typeface="メイリオ" pitchFamily="50" charset="-128"/>
                <a:cs typeface="メイリオ" pitchFamily="50" charset="-128"/>
              </a:rPr>
              <a:t>：</a:t>
            </a:r>
            <a:r>
              <a:rPr lang="en-US" altLang="ja-JP" sz="600" dirty="0" smtClean="0">
                <a:latin typeface="メイリオ" pitchFamily="50" charset="-128"/>
                <a:ea typeface="メイリオ" pitchFamily="50" charset="-128"/>
                <a:cs typeface="メイリオ" pitchFamily="50" charset="-128"/>
              </a:rPr>
              <a:t>087-835-2485</a:t>
            </a:r>
            <a:endParaRPr lang="ja-JP" altLang="en-US" sz="600" dirty="0">
              <a:latin typeface="メイリオ" pitchFamily="50" charset="-128"/>
              <a:ea typeface="メイリオ" pitchFamily="50" charset="-128"/>
              <a:cs typeface="メイリオ" pitchFamily="50" charset="-128"/>
            </a:endParaRPr>
          </a:p>
        </p:txBody>
      </p:sp>
      <p:sp>
        <p:nvSpPr>
          <p:cNvPr id="37" name="テキスト ボックス 62"/>
          <p:cNvSpPr txBox="1">
            <a:spLocks noChangeArrowheads="1"/>
          </p:cNvSpPr>
          <p:nvPr/>
        </p:nvSpPr>
        <p:spPr bwMode="auto">
          <a:xfrm>
            <a:off x="1628800" y="9561512"/>
            <a:ext cx="2564904" cy="184666"/>
          </a:xfrm>
          <a:prstGeom prst="rect">
            <a:avLst/>
          </a:prstGeom>
          <a:noFill/>
          <a:ln w="9525">
            <a:noFill/>
            <a:miter lim="800000"/>
            <a:headEnd/>
            <a:tailEnd/>
          </a:ln>
        </p:spPr>
        <p:txBody>
          <a:bodyPr wrap="square">
            <a:spAutoFit/>
          </a:bodyPr>
          <a:lstStyle/>
          <a:p>
            <a:pPr algn="ctr"/>
            <a:r>
              <a:rPr lang="ja-JP" altLang="en-US" sz="600" dirty="0" smtClean="0">
                <a:latin typeface="メイリオ" pitchFamily="50" charset="-128"/>
                <a:ea typeface="メイリオ" pitchFamily="50" charset="-128"/>
                <a:cs typeface="メイリオ" pitchFamily="50" charset="-128"/>
              </a:rPr>
              <a:t>岡山　</a:t>
            </a:r>
            <a:r>
              <a:rPr lang="en-US" altLang="ja-JP" sz="600" dirty="0" smtClean="0">
                <a:latin typeface="メイリオ" pitchFamily="50" charset="-128"/>
                <a:ea typeface="メイリオ" pitchFamily="50" charset="-128"/>
                <a:cs typeface="メイリオ" pitchFamily="50" charset="-128"/>
              </a:rPr>
              <a:t>TEL</a:t>
            </a:r>
            <a:r>
              <a:rPr lang="ja-JP" altLang="en-US" sz="600" dirty="0" smtClean="0">
                <a:latin typeface="メイリオ" pitchFamily="50" charset="-128"/>
                <a:ea typeface="メイリオ" pitchFamily="50" charset="-128"/>
                <a:cs typeface="メイリオ" pitchFamily="50" charset="-128"/>
              </a:rPr>
              <a:t>：</a:t>
            </a:r>
            <a:r>
              <a:rPr lang="en-US" altLang="ja-JP" sz="600" dirty="0" smtClean="0">
                <a:latin typeface="メイリオ" pitchFamily="50" charset="-128"/>
                <a:ea typeface="メイリオ" pitchFamily="50" charset="-128"/>
                <a:cs typeface="メイリオ" pitchFamily="50" charset="-128"/>
              </a:rPr>
              <a:t>086-271-1206  FAX</a:t>
            </a:r>
            <a:r>
              <a:rPr lang="ja-JP" altLang="en-US" sz="600" dirty="0" smtClean="0">
                <a:latin typeface="メイリオ" pitchFamily="50" charset="-128"/>
                <a:ea typeface="メイリオ" pitchFamily="50" charset="-128"/>
                <a:cs typeface="メイリオ" pitchFamily="50" charset="-128"/>
              </a:rPr>
              <a:t>：</a:t>
            </a:r>
            <a:r>
              <a:rPr lang="en-US" altLang="ja-JP" sz="600" dirty="0" smtClean="0">
                <a:latin typeface="メイリオ" pitchFamily="50" charset="-128"/>
                <a:ea typeface="メイリオ" pitchFamily="50" charset="-128"/>
                <a:cs typeface="メイリオ" pitchFamily="50" charset="-128"/>
              </a:rPr>
              <a:t>086-273-7356</a:t>
            </a:r>
            <a:endParaRPr lang="ja-JP" altLang="en-US" sz="600" dirty="0">
              <a:latin typeface="メイリオ" pitchFamily="50" charset="-128"/>
              <a:ea typeface="メイリオ" pitchFamily="50" charset="-128"/>
              <a:cs typeface="メイリオ" pitchFamily="50" charset="-128"/>
            </a:endParaRPr>
          </a:p>
        </p:txBody>
      </p:sp>
      <p:sp>
        <p:nvSpPr>
          <p:cNvPr id="38" name="テキスト ボックス 62"/>
          <p:cNvSpPr txBox="1">
            <a:spLocks noChangeArrowheads="1"/>
          </p:cNvSpPr>
          <p:nvPr/>
        </p:nvSpPr>
        <p:spPr bwMode="auto">
          <a:xfrm>
            <a:off x="3429000" y="9561512"/>
            <a:ext cx="2736304" cy="184666"/>
          </a:xfrm>
          <a:prstGeom prst="rect">
            <a:avLst/>
          </a:prstGeom>
          <a:noFill/>
          <a:ln w="9525">
            <a:noFill/>
            <a:miter lim="800000"/>
            <a:headEnd/>
            <a:tailEnd/>
          </a:ln>
        </p:spPr>
        <p:txBody>
          <a:bodyPr wrap="square">
            <a:spAutoFit/>
          </a:bodyPr>
          <a:lstStyle/>
          <a:p>
            <a:pPr algn="ctr"/>
            <a:r>
              <a:rPr lang="en-US" altLang="ja-JP" sz="600" dirty="0" smtClean="0">
                <a:latin typeface="メイリオ" pitchFamily="50" charset="-128"/>
                <a:ea typeface="メイリオ" pitchFamily="50" charset="-128"/>
                <a:cs typeface="メイリオ" pitchFamily="50" charset="-128"/>
              </a:rPr>
              <a:t>URL</a:t>
            </a:r>
            <a:r>
              <a:rPr lang="ja-JP" altLang="en-US" sz="600" dirty="0" smtClean="0">
                <a:latin typeface="メイリオ" pitchFamily="50" charset="-128"/>
                <a:ea typeface="メイリオ" pitchFamily="50" charset="-128"/>
                <a:cs typeface="メイリオ" pitchFamily="50" charset="-128"/>
              </a:rPr>
              <a:t>：</a:t>
            </a:r>
            <a:r>
              <a:rPr lang="en-US" altLang="ja-JP" sz="600" dirty="0" smtClean="0">
                <a:latin typeface="メイリオ" pitchFamily="50" charset="-128"/>
                <a:ea typeface="メイリオ" pitchFamily="50" charset="-128"/>
                <a:cs typeface="メイリオ" pitchFamily="50" charset="-128"/>
              </a:rPr>
              <a:t>http://www.akamatsu-jimuki.co.jp</a:t>
            </a:r>
            <a:endParaRPr lang="ja-JP" altLang="en-US" sz="600" dirty="0">
              <a:latin typeface="メイリオ" pitchFamily="50" charset="-128"/>
              <a:ea typeface="メイリオ" pitchFamily="50" charset="-128"/>
              <a:cs typeface="メイリオ" pitchFamily="50" charset="-128"/>
            </a:endParaRPr>
          </a:p>
        </p:txBody>
      </p:sp>
      <p:sp>
        <p:nvSpPr>
          <p:cNvPr id="50" name="正方形/長方形 49"/>
          <p:cNvSpPr/>
          <p:nvPr/>
        </p:nvSpPr>
        <p:spPr>
          <a:xfrm>
            <a:off x="476672" y="272480"/>
            <a:ext cx="1107996"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sz="3600" b="1" cap="none" spc="0" dirty="0" smtClean="0">
                <a:ln w="11430"/>
                <a:solidFill>
                  <a:schemeClr val="bg1"/>
                </a:solidFill>
                <a:effectLst>
                  <a:outerShdw blurRad="50800" dist="39000" dir="5460000" algn="tl">
                    <a:srgbClr val="000000">
                      <a:alpha val="38000"/>
                    </a:srgbClr>
                  </a:outerShdw>
                </a:effectLst>
                <a:latin typeface="AR P丸ゴシック体M" pitchFamily="50" charset="-128"/>
                <a:ea typeface="AR P丸ゴシック体M" pitchFamily="50" charset="-128"/>
              </a:rPr>
              <a:t>月刊</a:t>
            </a:r>
            <a:endParaRPr lang="ja-JP" altLang="en-US" sz="3600" b="1" cap="none" spc="0" dirty="0">
              <a:ln w="11430"/>
              <a:solidFill>
                <a:schemeClr val="bg1"/>
              </a:solidFill>
              <a:effectLst>
                <a:outerShdw blurRad="50800" dist="39000" dir="5460000" algn="tl">
                  <a:srgbClr val="000000">
                    <a:alpha val="38000"/>
                  </a:srgbClr>
                </a:outerShdw>
              </a:effectLst>
              <a:latin typeface="AR P丸ゴシック体M" pitchFamily="50" charset="-128"/>
              <a:ea typeface="AR P丸ゴシック体M" pitchFamily="50" charset="-128"/>
            </a:endParaRPr>
          </a:p>
        </p:txBody>
      </p:sp>
      <p:sp>
        <p:nvSpPr>
          <p:cNvPr id="72" name="右矢印 71"/>
          <p:cNvSpPr/>
          <p:nvPr/>
        </p:nvSpPr>
        <p:spPr>
          <a:xfrm>
            <a:off x="5949280" y="9201472"/>
            <a:ext cx="908720" cy="560512"/>
          </a:xfrm>
          <a:prstGeom prst="rightArrow">
            <a:avLst>
              <a:gd name="adj1" fmla="val 50000"/>
              <a:gd name="adj2" fmla="val 36772"/>
            </a:avLst>
          </a:prstGeom>
          <a:solidFill>
            <a:schemeClr val="bg2">
              <a:lumMod val="5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rgbClr val="FFFF00"/>
                </a:solidFill>
                <a:latin typeface="AR P丸ゴシック体M" pitchFamily="50" charset="-128"/>
                <a:ea typeface="AR P丸ゴシック体M" pitchFamily="50" charset="-128"/>
                <a:cs typeface="メイリオ" pitchFamily="50" charset="-128"/>
              </a:rPr>
              <a:t>裏面へ</a:t>
            </a:r>
            <a:endParaRPr kumimoji="1" lang="ja-JP" altLang="en-US" sz="1100" b="1" dirty="0">
              <a:solidFill>
                <a:srgbClr val="FFFF00"/>
              </a:solidFill>
              <a:latin typeface="AR P丸ゴシック体M" pitchFamily="50" charset="-128"/>
              <a:ea typeface="AR P丸ゴシック体M" pitchFamily="50" charset="-128"/>
              <a:cs typeface="メイリオ" pitchFamily="50" charset="-128"/>
            </a:endParaRPr>
          </a:p>
        </p:txBody>
      </p:sp>
      <p:sp>
        <p:nvSpPr>
          <p:cNvPr id="32" name="角丸四角形 31"/>
          <p:cNvSpPr/>
          <p:nvPr/>
        </p:nvSpPr>
        <p:spPr>
          <a:xfrm>
            <a:off x="188640" y="1496616"/>
            <a:ext cx="6480720" cy="720080"/>
          </a:xfrm>
          <a:prstGeom prst="round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FF0000"/>
                </a:solidFill>
                <a:latin typeface="メイリオ" pitchFamily="50" charset="-128"/>
                <a:ea typeface="メイリオ" pitchFamily="50" charset="-128"/>
                <a:cs typeface="メイリオ" pitchFamily="50" charset="-128"/>
              </a:rPr>
              <a:t>❖ 　             </a:t>
            </a:r>
            <a:r>
              <a:rPr lang="ja-JP" altLang="en-US" sz="2000" b="1" dirty="0" smtClean="0">
                <a:solidFill>
                  <a:schemeClr val="tx1"/>
                </a:solidFill>
                <a:latin typeface="HGP創英角ﾎﾟｯﾌﾟ体" pitchFamily="50" charset="-128"/>
                <a:ea typeface="HGP創英角ﾎﾟｯﾌﾟ体" pitchFamily="50" charset="-128"/>
                <a:cs typeface="メイリオ" pitchFamily="50" charset="-128"/>
              </a:rPr>
              <a:t>あけましておめでとうございます</a:t>
            </a:r>
            <a:r>
              <a:rPr lang="ja-JP" altLang="en-US" sz="1600" b="1" dirty="0" smtClean="0">
                <a:solidFill>
                  <a:srgbClr val="FF0000"/>
                </a:solidFill>
                <a:latin typeface="メイリオ" pitchFamily="50" charset="-128"/>
                <a:ea typeface="メイリオ" pitchFamily="50" charset="-128"/>
                <a:cs typeface="メイリオ" pitchFamily="50" charset="-128"/>
              </a:rPr>
              <a:t>　 　　　　❖</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pic>
        <p:nvPicPr>
          <p:cNvPr id="30" name="図 29" descr="ｸﾛｰﾊﾞｰ2.png"/>
          <p:cNvPicPr>
            <a:picLocks noChangeAspect="1"/>
          </p:cNvPicPr>
          <p:nvPr/>
        </p:nvPicPr>
        <p:blipFill>
          <a:blip r:embed="rId4" cstate="print"/>
          <a:stretch>
            <a:fillRect/>
          </a:stretch>
        </p:blipFill>
        <p:spPr>
          <a:xfrm>
            <a:off x="0" y="9273480"/>
            <a:ext cx="2057371" cy="144016"/>
          </a:xfrm>
          <a:prstGeom prst="rect">
            <a:avLst/>
          </a:prstGeom>
        </p:spPr>
      </p:pic>
      <p:pic>
        <p:nvPicPr>
          <p:cNvPr id="39" name="図 38" descr="ｸﾛｰﾊﾞｰ2.png"/>
          <p:cNvPicPr>
            <a:picLocks noChangeAspect="1"/>
          </p:cNvPicPr>
          <p:nvPr/>
        </p:nvPicPr>
        <p:blipFill>
          <a:blip r:embed="rId4" cstate="print"/>
          <a:stretch>
            <a:fillRect/>
          </a:stretch>
        </p:blipFill>
        <p:spPr>
          <a:xfrm>
            <a:off x="2060848" y="9273480"/>
            <a:ext cx="2057371" cy="144016"/>
          </a:xfrm>
          <a:prstGeom prst="rect">
            <a:avLst/>
          </a:prstGeom>
        </p:spPr>
      </p:pic>
      <p:pic>
        <p:nvPicPr>
          <p:cNvPr id="41" name="図 40" descr="ｸﾛｰﾊﾞｰ2.png"/>
          <p:cNvPicPr>
            <a:picLocks noChangeAspect="1"/>
          </p:cNvPicPr>
          <p:nvPr/>
        </p:nvPicPr>
        <p:blipFill>
          <a:blip r:embed="rId4" cstate="print"/>
          <a:stretch>
            <a:fillRect/>
          </a:stretch>
        </p:blipFill>
        <p:spPr>
          <a:xfrm>
            <a:off x="3789040" y="9273480"/>
            <a:ext cx="2057371" cy="144016"/>
          </a:xfrm>
          <a:prstGeom prst="rect">
            <a:avLst/>
          </a:prstGeom>
        </p:spPr>
      </p:pic>
      <p:pic>
        <p:nvPicPr>
          <p:cNvPr id="47" name="図 46" descr="ｸﾛｰﾊﾞｰ2.png"/>
          <p:cNvPicPr>
            <a:picLocks noChangeAspect="1"/>
          </p:cNvPicPr>
          <p:nvPr/>
        </p:nvPicPr>
        <p:blipFill>
          <a:blip r:embed="rId4" cstate="print"/>
          <a:stretch>
            <a:fillRect/>
          </a:stretch>
        </p:blipFill>
        <p:spPr>
          <a:xfrm>
            <a:off x="0" y="9761984"/>
            <a:ext cx="2057371" cy="144016"/>
          </a:xfrm>
          <a:prstGeom prst="rect">
            <a:avLst/>
          </a:prstGeom>
        </p:spPr>
      </p:pic>
      <p:pic>
        <p:nvPicPr>
          <p:cNvPr id="54" name="図 53" descr="ｸﾛｰﾊﾞｰ2.png"/>
          <p:cNvPicPr>
            <a:picLocks noChangeAspect="1"/>
          </p:cNvPicPr>
          <p:nvPr/>
        </p:nvPicPr>
        <p:blipFill>
          <a:blip r:embed="rId4" cstate="print"/>
          <a:stretch>
            <a:fillRect/>
          </a:stretch>
        </p:blipFill>
        <p:spPr>
          <a:xfrm>
            <a:off x="2060848" y="9761984"/>
            <a:ext cx="2057371" cy="144016"/>
          </a:xfrm>
          <a:prstGeom prst="rect">
            <a:avLst/>
          </a:prstGeom>
        </p:spPr>
      </p:pic>
      <p:pic>
        <p:nvPicPr>
          <p:cNvPr id="55" name="図 54" descr="ｸﾛｰﾊﾞｰ2.png"/>
          <p:cNvPicPr>
            <a:picLocks noChangeAspect="1"/>
          </p:cNvPicPr>
          <p:nvPr/>
        </p:nvPicPr>
        <p:blipFill>
          <a:blip r:embed="rId4" cstate="print"/>
          <a:stretch>
            <a:fillRect/>
          </a:stretch>
        </p:blipFill>
        <p:spPr>
          <a:xfrm>
            <a:off x="3789040" y="9761984"/>
            <a:ext cx="2057371" cy="144016"/>
          </a:xfrm>
          <a:prstGeom prst="rect">
            <a:avLst/>
          </a:prstGeom>
        </p:spPr>
      </p:pic>
      <p:sp>
        <p:nvSpPr>
          <p:cNvPr id="25" name="テキスト ボックス 24"/>
          <p:cNvSpPr txBox="1"/>
          <p:nvPr/>
        </p:nvSpPr>
        <p:spPr>
          <a:xfrm>
            <a:off x="116632" y="6033120"/>
            <a:ext cx="6552728" cy="430887"/>
          </a:xfrm>
          <a:prstGeom prst="rect">
            <a:avLst/>
          </a:prstGeom>
          <a:noFill/>
        </p:spPr>
        <p:txBody>
          <a:bodyPr wrap="square" rtlCol="0">
            <a:spAutoFit/>
          </a:bodyPr>
          <a:lstStyle/>
          <a:p>
            <a:r>
              <a:rPr lang="ja-JP" altLang="en-US" sz="1100" dirty="0" smtClean="0">
                <a:latin typeface="メイリオ" pitchFamily="50" charset="-128"/>
                <a:ea typeface="メイリオ" pitchFamily="50" charset="-128"/>
                <a:cs typeface="メイリオ" pitchFamily="50" charset="-128"/>
              </a:rPr>
              <a:t>鼻がつまっていると酸素が足りなくてイライラするし、頭の働きも鈍くなり、仕事にも勉強にも身が入らない・・・なんてことを経験された方はいらっしゃるのではないでしょうか。</a:t>
            </a:r>
            <a:endParaRPr lang="en-US" altLang="ja-JP" sz="1100" dirty="0" smtClean="0">
              <a:latin typeface="メイリオ" pitchFamily="50" charset="-128"/>
              <a:ea typeface="メイリオ" pitchFamily="50" charset="-128"/>
              <a:cs typeface="メイリオ" pitchFamily="50" charset="-128"/>
            </a:endParaRPr>
          </a:p>
        </p:txBody>
      </p:sp>
      <p:pic>
        <p:nvPicPr>
          <p:cNvPr id="23" name="図 22" descr="1.jpg"/>
          <p:cNvPicPr>
            <a:picLocks noChangeAspect="1"/>
          </p:cNvPicPr>
          <p:nvPr/>
        </p:nvPicPr>
        <p:blipFill>
          <a:blip r:embed="rId5" cstate="print"/>
          <a:stretch>
            <a:fillRect/>
          </a:stretch>
        </p:blipFill>
        <p:spPr>
          <a:xfrm>
            <a:off x="5877272" y="200472"/>
            <a:ext cx="720080" cy="720080"/>
          </a:xfrm>
          <a:prstGeom prst="rect">
            <a:avLst/>
          </a:prstGeom>
        </p:spPr>
      </p:pic>
      <p:pic>
        <p:nvPicPr>
          <p:cNvPr id="24" name="図 23" descr="1月.jpg"/>
          <p:cNvPicPr>
            <a:picLocks noChangeAspect="1"/>
          </p:cNvPicPr>
          <p:nvPr/>
        </p:nvPicPr>
        <p:blipFill>
          <a:blip r:embed="rId6" cstate="print"/>
          <a:stretch>
            <a:fillRect/>
          </a:stretch>
        </p:blipFill>
        <p:spPr>
          <a:xfrm>
            <a:off x="8037512" y="1136576"/>
            <a:ext cx="792088" cy="792088"/>
          </a:xfrm>
          <a:prstGeom prst="rect">
            <a:avLst/>
          </a:prstGeom>
        </p:spPr>
      </p:pic>
      <p:pic>
        <p:nvPicPr>
          <p:cNvPr id="26" name="図 25" descr="2017.jpg"/>
          <p:cNvPicPr>
            <a:picLocks noChangeAspect="1"/>
          </p:cNvPicPr>
          <p:nvPr/>
        </p:nvPicPr>
        <p:blipFill>
          <a:blip r:embed="rId7" cstate="print"/>
          <a:stretch>
            <a:fillRect/>
          </a:stretch>
        </p:blipFill>
        <p:spPr>
          <a:xfrm>
            <a:off x="5373216" y="1568624"/>
            <a:ext cx="905042" cy="609992"/>
          </a:xfrm>
          <a:prstGeom prst="rect">
            <a:avLst/>
          </a:prstGeom>
        </p:spPr>
      </p:pic>
      <p:pic>
        <p:nvPicPr>
          <p:cNvPr id="27" name="図 26" descr="2017-2.jpg"/>
          <p:cNvPicPr>
            <a:picLocks noChangeAspect="1"/>
          </p:cNvPicPr>
          <p:nvPr/>
        </p:nvPicPr>
        <p:blipFill>
          <a:blip r:embed="rId8" cstate="print"/>
          <a:stretch>
            <a:fillRect/>
          </a:stretch>
        </p:blipFill>
        <p:spPr>
          <a:xfrm>
            <a:off x="692696" y="1568624"/>
            <a:ext cx="813805" cy="576064"/>
          </a:xfrm>
          <a:prstGeom prst="rect">
            <a:avLst/>
          </a:prstGeom>
        </p:spPr>
      </p:pic>
      <p:pic>
        <p:nvPicPr>
          <p:cNvPr id="42" name="図 41" descr="年賀状2.jpg"/>
          <p:cNvPicPr>
            <a:picLocks noChangeAspect="1"/>
          </p:cNvPicPr>
          <p:nvPr/>
        </p:nvPicPr>
        <p:blipFill>
          <a:blip r:embed="rId9" cstate="print"/>
          <a:stretch>
            <a:fillRect/>
          </a:stretch>
        </p:blipFill>
        <p:spPr>
          <a:xfrm>
            <a:off x="188640" y="2720752"/>
            <a:ext cx="2901443" cy="1962740"/>
          </a:xfrm>
          <a:prstGeom prst="rect">
            <a:avLst/>
          </a:prstGeom>
        </p:spPr>
      </p:pic>
      <p:sp>
        <p:nvSpPr>
          <p:cNvPr id="43" name="角丸四角形 42"/>
          <p:cNvSpPr/>
          <p:nvPr/>
        </p:nvSpPr>
        <p:spPr>
          <a:xfrm>
            <a:off x="3140968" y="2432720"/>
            <a:ext cx="3600400" cy="2520280"/>
          </a:xfrm>
          <a:prstGeom prst="roundRect">
            <a:avLst/>
          </a:prstGeom>
          <a:solidFill>
            <a:schemeClr val="accent1">
              <a:lumMod val="20000"/>
              <a:lumOff val="8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smtClean="0">
              <a:solidFill>
                <a:schemeClr val="tx1"/>
              </a:solidFill>
              <a:latin typeface="メイリオ" pitchFamily="50" charset="-128"/>
              <a:ea typeface="メイリオ" pitchFamily="50" charset="-128"/>
              <a:cs typeface="メイリオ" pitchFamily="50" charset="-128"/>
            </a:endParaRPr>
          </a:p>
          <a:p>
            <a:endParaRPr lang="en-US" altLang="ja-JP" sz="1100" dirty="0" smtClean="0">
              <a:solidFill>
                <a:schemeClr val="tx1"/>
              </a:solidFill>
              <a:latin typeface="メイリオ" pitchFamily="50" charset="-128"/>
              <a:ea typeface="メイリオ" pitchFamily="50" charset="-128"/>
              <a:cs typeface="メイリオ" pitchFamily="50" charset="-128"/>
            </a:endParaRPr>
          </a:p>
          <a:p>
            <a:r>
              <a:rPr kumimoji="1" lang="en-US" altLang="ja-JP" sz="1200" b="1" dirty="0" smtClean="0">
                <a:solidFill>
                  <a:schemeClr val="tx1"/>
                </a:solidFill>
                <a:latin typeface="メイリオ" pitchFamily="50" charset="-128"/>
                <a:ea typeface="メイリオ" pitchFamily="50" charset="-128"/>
                <a:cs typeface="メイリオ" pitchFamily="50" charset="-128"/>
              </a:rPr>
              <a:t>2017</a:t>
            </a:r>
            <a:r>
              <a:rPr kumimoji="1" lang="ja-JP" altLang="en-US" sz="1200" b="1" dirty="0" smtClean="0">
                <a:solidFill>
                  <a:schemeClr val="tx1"/>
                </a:solidFill>
                <a:latin typeface="メイリオ" pitchFamily="50" charset="-128"/>
                <a:ea typeface="メイリオ" pitchFamily="50" charset="-128"/>
                <a:cs typeface="メイリオ" pitchFamily="50" charset="-128"/>
              </a:rPr>
              <a:t>年は酉年です！</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lang="en-US" altLang="ja-JP" sz="1100" b="1" dirty="0" smtClean="0">
                <a:solidFill>
                  <a:schemeClr val="tx1"/>
                </a:solidFill>
                <a:latin typeface="メイリオ" pitchFamily="50" charset="-128"/>
                <a:ea typeface="メイリオ" pitchFamily="50" charset="-128"/>
                <a:cs typeface="メイリオ" pitchFamily="50" charset="-128"/>
              </a:rPr>
              <a:t>【</a:t>
            </a:r>
            <a:r>
              <a:rPr lang="ja-JP" altLang="en-US" sz="1100" b="1" dirty="0" smtClean="0">
                <a:solidFill>
                  <a:schemeClr val="tx1"/>
                </a:solidFill>
                <a:latin typeface="メイリオ" pitchFamily="50" charset="-128"/>
                <a:ea typeface="メイリオ" pitchFamily="50" charset="-128"/>
                <a:cs typeface="メイリオ" pitchFamily="50" charset="-128"/>
              </a:rPr>
              <a:t>酉年の特徴</a:t>
            </a:r>
            <a:r>
              <a:rPr lang="en-US" altLang="ja-JP" sz="1100" b="1" dirty="0" smtClean="0">
                <a:solidFill>
                  <a:schemeClr val="tx1"/>
                </a:solidFill>
                <a:latin typeface="メイリオ" pitchFamily="50" charset="-128"/>
                <a:ea typeface="メイリオ" pitchFamily="50" charset="-128"/>
                <a:cs typeface="メイリオ" pitchFamily="50" charset="-128"/>
              </a:rPr>
              <a:t>】</a:t>
            </a:r>
          </a:p>
          <a:p>
            <a:r>
              <a:rPr lang="ja-JP" altLang="en-US" sz="1100" dirty="0" smtClean="0">
                <a:solidFill>
                  <a:schemeClr val="tx1"/>
                </a:solidFill>
                <a:latin typeface="メイリオ" pitchFamily="50" charset="-128"/>
                <a:ea typeface="メイリオ" pitchFamily="50" charset="-128"/>
                <a:cs typeface="メイリオ" pitchFamily="50" charset="-128"/>
              </a:rPr>
              <a:t>十二支や干支の考え方では、</a:t>
            </a:r>
            <a:r>
              <a:rPr lang="ja-JP" altLang="en-US" sz="1100" b="1" dirty="0" smtClean="0">
                <a:solidFill>
                  <a:srgbClr val="FF2121"/>
                </a:solidFill>
                <a:latin typeface="メイリオ" pitchFamily="50" charset="-128"/>
                <a:ea typeface="メイリオ" pitchFamily="50" charset="-128"/>
                <a:cs typeface="メイリオ" pitchFamily="50" charset="-128"/>
              </a:rPr>
              <a:t>酉のつく年は商売繁盛に繋がる</a:t>
            </a:r>
            <a:r>
              <a:rPr lang="ja-JP" altLang="en-US" sz="1100" dirty="0" smtClean="0">
                <a:solidFill>
                  <a:schemeClr val="tx1"/>
                </a:solidFill>
                <a:latin typeface="メイリオ" pitchFamily="50" charset="-128"/>
                <a:ea typeface="メイリオ" pitchFamily="50" charset="-128"/>
                <a:cs typeface="メイリオ" pitchFamily="50" charset="-128"/>
              </a:rPr>
              <a:t>と考えられています。</a:t>
            </a:r>
            <a:endParaRPr lang="en-US" altLang="ja-JP" sz="1100" dirty="0" smtClean="0">
              <a:solidFill>
                <a:schemeClr val="tx1"/>
              </a:solidFill>
              <a:latin typeface="メイリオ" pitchFamily="50" charset="-128"/>
              <a:ea typeface="メイリオ" pitchFamily="50" charset="-128"/>
              <a:cs typeface="メイリオ" pitchFamily="50" charset="-128"/>
            </a:endParaRPr>
          </a:p>
          <a:p>
            <a:r>
              <a:rPr lang="ja-JP" altLang="en-US" sz="1100" dirty="0" smtClean="0">
                <a:solidFill>
                  <a:schemeClr val="tx1"/>
                </a:solidFill>
                <a:latin typeface="メイリオ" pitchFamily="50" charset="-128"/>
                <a:ea typeface="メイリオ" pitchFamily="50" charset="-128"/>
                <a:cs typeface="メイリオ" pitchFamily="50" charset="-128"/>
              </a:rPr>
              <a:t>酉</a:t>
            </a:r>
            <a:r>
              <a:rPr lang="en-US" altLang="ja-JP" sz="1100" dirty="0" smtClean="0">
                <a:solidFill>
                  <a:schemeClr val="tx1"/>
                </a:solidFill>
                <a:latin typeface="メイリオ" pitchFamily="50" charset="-128"/>
                <a:ea typeface="メイリオ" pitchFamily="50" charset="-128"/>
                <a:cs typeface="メイリオ" pitchFamily="50" charset="-128"/>
              </a:rPr>
              <a:t>(</a:t>
            </a:r>
            <a:r>
              <a:rPr lang="ja-JP" altLang="en-US" sz="1100" dirty="0" smtClean="0">
                <a:solidFill>
                  <a:schemeClr val="tx1"/>
                </a:solidFill>
                <a:latin typeface="メイリオ" pitchFamily="50" charset="-128"/>
                <a:ea typeface="メイリオ" pitchFamily="50" charset="-128"/>
                <a:cs typeface="メイリオ" pitchFamily="50" charset="-128"/>
              </a:rPr>
              <a:t>トリ）は</a:t>
            </a:r>
            <a:r>
              <a:rPr lang="en-US" altLang="ja-JP" sz="1100" dirty="0" smtClean="0">
                <a:solidFill>
                  <a:schemeClr val="tx1"/>
                </a:solidFill>
                <a:latin typeface="メイリオ" pitchFamily="50" charset="-128"/>
                <a:ea typeface="メイリオ" pitchFamily="50" charset="-128"/>
                <a:cs typeface="メイリオ" pitchFamily="50" charset="-128"/>
              </a:rPr>
              <a:t>｢</a:t>
            </a:r>
            <a:r>
              <a:rPr lang="ja-JP" altLang="en-US" sz="1100" dirty="0" smtClean="0">
                <a:solidFill>
                  <a:schemeClr val="tx1"/>
                </a:solidFill>
                <a:latin typeface="メイリオ" pitchFamily="50" charset="-128"/>
                <a:ea typeface="メイリオ" pitchFamily="50" charset="-128"/>
                <a:cs typeface="メイリオ" pitchFamily="50" charset="-128"/>
              </a:rPr>
              <a:t>取り込む</a:t>
            </a:r>
            <a:r>
              <a:rPr lang="en-US" altLang="ja-JP" sz="1100" dirty="0" smtClean="0">
                <a:solidFill>
                  <a:schemeClr val="tx1"/>
                </a:solidFill>
                <a:latin typeface="メイリオ" pitchFamily="50" charset="-128"/>
                <a:ea typeface="メイリオ" pitchFamily="50" charset="-128"/>
                <a:cs typeface="メイリオ" pitchFamily="50" charset="-128"/>
              </a:rPr>
              <a:t>｣</a:t>
            </a:r>
            <a:r>
              <a:rPr lang="ja-JP" altLang="en-US" sz="1100" dirty="0" smtClean="0">
                <a:solidFill>
                  <a:schemeClr val="tx1"/>
                </a:solidFill>
                <a:latin typeface="メイリオ" pitchFamily="50" charset="-128"/>
                <a:ea typeface="メイリオ" pitchFamily="50" charset="-128"/>
                <a:cs typeface="メイリオ" pitchFamily="50" charset="-128"/>
              </a:rPr>
              <a:t>に繋がるといわれ、そこから</a:t>
            </a:r>
            <a:r>
              <a:rPr lang="ja-JP" altLang="en-US" sz="1100" b="1" dirty="0" smtClean="0">
                <a:solidFill>
                  <a:srgbClr val="FF2121"/>
                </a:solidFill>
                <a:latin typeface="メイリオ" pitchFamily="50" charset="-128"/>
                <a:ea typeface="メイリオ" pitchFamily="50" charset="-128"/>
                <a:cs typeface="メイリオ" pitchFamily="50" charset="-128"/>
              </a:rPr>
              <a:t>運気もお客も取り込める</a:t>
            </a:r>
            <a:r>
              <a:rPr lang="ja-JP" altLang="en-US" sz="1100" dirty="0" smtClean="0">
                <a:solidFill>
                  <a:schemeClr val="tx1"/>
                </a:solidFill>
                <a:latin typeface="メイリオ" pitchFamily="50" charset="-128"/>
                <a:ea typeface="メイリオ" pitchFamily="50" charset="-128"/>
                <a:cs typeface="メイリオ" pitchFamily="50" charset="-128"/>
              </a:rPr>
              <a:t>というものです。</a:t>
            </a:r>
            <a:endParaRPr lang="en-US" altLang="ja-JP" sz="1100" dirty="0" smtClean="0">
              <a:solidFill>
                <a:schemeClr val="tx1"/>
              </a:solidFill>
              <a:latin typeface="メイリオ" pitchFamily="50" charset="-128"/>
              <a:ea typeface="メイリオ" pitchFamily="50" charset="-128"/>
              <a:cs typeface="メイリオ" pitchFamily="50" charset="-128"/>
            </a:endParaRPr>
          </a:p>
          <a:p>
            <a:endParaRPr lang="en-US" altLang="ja-JP" sz="1100" dirty="0" smtClean="0">
              <a:solidFill>
                <a:schemeClr val="tx1"/>
              </a:solidFill>
              <a:latin typeface="メイリオ" pitchFamily="50" charset="-128"/>
              <a:ea typeface="メイリオ" pitchFamily="50" charset="-128"/>
              <a:cs typeface="メイリオ" pitchFamily="50" charset="-128"/>
            </a:endParaRPr>
          </a:p>
          <a:p>
            <a:r>
              <a:rPr lang="ja-JP" altLang="en-US" sz="1100" dirty="0" smtClean="0">
                <a:solidFill>
                  <a:schemeClr val="tx1"/>
                </a:solidFill>
                <a:latin typeface="メイリオ" pitchFamily="50" charset="-128"/>
                <a:ea typeface="メイリオ" pitchFamily="50" charset="-128"/>
                <a:cs typeface="メイリオ" pitchFamily="50" charset="-128"/>
              </a:rPr>
              <a:t>酉年は商売人にとって、より実りの多い</a:t>
            </a:r>
            <a:r>
              <a:rPr lang="en-US" altLang="ja-JP" sz="1100" dirty="0" smtClean="0">
                <a:solidFill>
                  <a:schemeClr val="tx1"/>
                </a:solidFill>
                <a:latin typeface="メイリオ" pitchFamily="50" charset="-128"/>
                <a:ea typeface="メイリオ" pitchFamily="50" charset="-128"/>
                <a:cs typeface="メイリオ" pitchFamily="50" charset="-128"/>
              </a:rPr>
              <a:t>1</a:t>
            </a:r>
            <a:r>
              <a:rPr lang="ja-JP" altLang="en-US" sz="1100" dirty="0" smtClean="0">
                <a:solidFill>
                  <a:schemeClr val="tx1"/>
                </a:solidFill>
                <a:latin typeface="メイリオ" pitchFamily="50" charset="-128"/>
                <a:ea typeface="メイリオ" pitchFamily="50" charset="-128"/>
                <a:cs typeface="メイリオ" pitchFamily="50" charset="-128"/>
              </a:rPr>
              <a:t>年になる予感のある年。またある程度の成果が得られる、区切りの年になる可能性もあります。</a:t>
            </a:r>
            <a:endParaRPr lang="en-US" altLang="ja-JP" sz="1100" dirty="0" smtClean="0">
              <a:solidFill>
                <a:schemeClr val="tx1"/>
              </a:solidFill>
              <a:latin typeface="メイリオ" pitchFamily="50" charset="-128"/>
              <a:ea typeface="メイリオ" pitchFamily="50" charset="-128"/>
              <a:cs typeface="メイリオ" pitchFamily="50" charset="-128"/>
            </a:endParaRPr>
          </a:p>
          <a:p>
            <a:r>
              <a:rPr lang="ja-JP" altLang="en-US" sz="1100" dirty="0" smtClean="0">
                <a:solidFill>
                  <a:schemeClr val="tx1"/>
                </a:solidFill>
                <a:latin typeface="メイリオ" pitchFamily="50" charset="-128"/>
                <a:ea typeface="メイリオ" pitchFamily="50" charset="-128"/>
                <a:cs typeface="メイリオ" pitchFamily="50" charset="-128"/>
              </a:rPr>
              <a:t>なので、運気や有効な情報を取り入れ、自分にとっても実りある</a:t>
            </a:r>
            <a:r>
              <a:rPr lang="en-US" altLang="ja-JP" sz="1100" dirty="0" smtClean="0">
                <a:solidFill>
                  <a:schemeClr val="tx1"/>
                </a:solidFill>
                <a:latin typeface="メイリオ" pitchFamily="50" charset="-128"/>
                <a:ea typeface="メイリオ" pitchFamily="50" charset="-128"/>
                <a:cs typeface="メイリオ" pitchFamily="50" charset="-128"/>
              </a:rPr>
              <a:t>1</a:t>
            </a:r>
            <a:r>
              <a:rPr lang="ja-JP" altLang="en-US" sz="1100" dirty="0" smtClean="0">
                <a:solidFill>
                  <a:schemeClr val="tx1"/>
                </a:solidFill>
                <a:latin typeface="メイリオ" pitchFamily="50" charset="-128"/>
                <a:ea typeface="メイリオ" pitchFamily="50" charset="-128"/>
                <a:cs typeface="メイリオ" pitchFamily="50" charset="-128"/>
              </a:rPr>
              <a:t>年にしたいものです。</a:t>
            </a:r>
            <a:endParaRPr lang="en-US" altLang="ja-JP" sz="1100" dirty="0" smtClean="0">
              <a:solidFill>
                <a:schemeClr val="tx1"/>
              </a:solidFill>
              <a:latin typeface="メイリオ" pitchFamily="50" charset="-128"/>
              <a:ea typeface="メイリオ" pitchFamily="50" charset="-128"/>
              <a:cs typeface="メイリオ" pitchFamily="50" charset="-128"/>
            </a:endParaRPr>
          </a:p>
          <a:p>
            <a:endParaRPr kumimoji="1" lang="en-US" altLang="ja-JP" sz="1100" dirty="0" smtClean="0">
              <a:solidFill>
                <a:schemeClr val="tx1"/>
              </a:solidFill>
              <a:latin typeface="メイリオ" pitchFamily="50" charset="-128"/>
              <a:ea typeface="メイリオ" pitchFamily="50" charset="-128"/>
              <a:cs typeface="メイリオ" pitchFamily="50" charset="-128"/>
            </a:endParaRPr>
          </a:p>
          <a:p>
            <a:endParaRPr kumimoji="1" lang="ja-JP" altLang="en-US" sz="1100" dirty="0">
              <a:solidFill>
                <a:schemeClr val="tx1"/>
              </a:solidFill>
              <a:latin typeface="メイリオ" pitchFamily="50" charset="-128"/>
              <a:ea typeface="メイリオ" pitchFamily="50" charset="-128"/>
              <a:cs typeface="メイリオ" pitchFamily="50" charset="-128"/>
            </a:endParaRPr>
          </a:p>
        </p:txBody>
      </p:sp>
      <p:sp>
        <p:nvSpPr>
          <p:cNvPr id="44" name="正方形/長方形 43"/>
          <p:cNvSpPr/>
          <p:nvPr/>
        </p:nvSpPr>
        <p:spPr>
          <a:xfrm>
            <a:off x="5273824" y="4736976"/>
            <a:ext cx="1584176" cy="184666"/>
          </a:xfrm>
          <a:prstGeom prst="rect">
            <a:avLst/>
          </a:prstGeom>
        </p:spPr>
        <p:txBody>
          <a:bodyPr wrap="square">
            <a:spAutoFit/>
          </a:bodyPr>
          <a:lstStyle/>
          <a:p>
            <a:r>
              <a:rPr lang="ja-JP" altLang="en-US" sz="600" dirty="0" smtClean="0"/>
              <a:t>参考資料：気になること、知識の泉</a:t>
            </a:r>
            <a:endParaRPr lang="ja-JP" altLang="en-US" sz="600" dirty="0"/>
          </a:p>
        </p:txBody>
      </p:sp>
      <p:sp>
        <p:nvSpPr>
          <p:cNvPr id="28" name="正方形/長方形 27"/>
          <p:cNvSpPr/>
          <p:nvPr/>
        </p:nvSpPr>
        <p:spPr>
          <a:xfrm>
            <a:off x="0" y="5025008"/>
            <a:ext cx="2448272" cy="461665"/>
          </a:xfrm>
          <a:prstGeom prst="rect">
            <a:avLst/>
          </a:prstGeom>
          <a:noFill/>
          <a:ln>
            <a:no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r>
              <a:rPr lang="ja-JP" altLang="en-US" sz="2000" b="1" u="sng"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ja-JP" altLang="en-US" b="1" u="sng"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今月の</a:t>
            </a:r>
            <a:r>
              <a:rPr lang="ja-JP" altLang="en-US" sz="2400" b="1" u="sng"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豆</a:t>
            </a:r>
            <a:r>
              <a:rPr lang="ja-JP" altLang="en-US" b="1" u="sng"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知識</a:t>
            </a:r>
            <a:r>
              <a:rPr lang="ja-JP" altLang="en-US" sz="2000" b="1" u="sng"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endParaRPr lang="ja-JP" altLang="en-US" sz="2000" b="1" u="sng" cap="none" spc="50" dirty="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endParaRPr>
          </a:p>
        </p:txBody>
      </p:sp>
      <p:sp>
        <p:nvSpPr>
          <p:cNvPr id="31" name="角丸四角形 30"/>
          <p:cNvSpPr/>
          <p:nvPr/>
        </p:nvSpPr>
        <p:spPr>
          <a:xfrm>
            <a:off x="260648" y="5457056"/>
            <a:ext cx="6264696" cy="504056"/>
          </a:xfrm>
          <a:prstGeom prst="roundRect">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latin typeface="メイリオ" pitchFamily="50" charset="-128"/>
                <a:ea typeface="メイリオ" pitchFamily="50" charset="-128"/>
                <a:cs typeface="メイリオ" pitchFamily="50" charset="-128"/>
              </a:rPr>
              <a:t>❖</a:t>
            </a:r>
            <a:r>
              <a:rPr kumimoji="1" lang="ja-JP" altLang="en-US" sz="1600" b="1" dirty="0" smtClean="0">
                <a:solidFill>
                  <a:schemeClr val="tx1"/>
                </a:solidFill>
                <a:latin typeface="メイリオ" pitchFamily="50" charset="-128"/>
                <a:ea typeface="メイリオ" pitchFamily="50" charset="-128"/>
                <a:cs typeface="メイリオ" pitchFamily="50" charset="-128"/>
              </a:rPr>
              <a:t> 鼻づまりの解消方法　～ペットボトルを脇にはさむ！～</a:t>
            </a:r>
            <a:r>
              <a:rPr lang="ja-JP" altLang="en-US" sz="1600" b="1" dirty="0" smtClean="0">
                <a:solidFill>
                  <a:schemeClr val="tx1"/>
                </a:solidFill>
                <a:latin typeface="メイリオ" pitchFamily="50" charset="-128"/>
                <a:ea typeface="メイリオ" pitchFamily="50" charset="-128"/>
                <a:cs typeface="メイリオ" pitchFamily="50" charset="-128"/>
              </a:rPr>
              <a:t>　</a:t>
            </a:r>
            <a:r>
              <a:rPr lang="ja-JP" altLang="en-US" sz="1600" b="1" dirty="0" smtClean="0">
                <a:solidFill>
                  <a:srgbClr val="FF0000"/>
                </a:solidFill>
                <a:latin typeface="メイリオ" pitchFamily="50" charset="-128"/>
                <a:ea typeface="メイリオ" pitchFamily="50" charset="-128"/>
                <a:cs typeface="メイリオ" pitchFamily="50" charset="-128"/>
              </a:rPr>
              <a:t>❖</a:t>
            </a:r>
            <a:endParaRPr kumimoji="1" lang="en-US" altLang="ja-JP" sz="1600" b="1" dirty="0" smtClean="0">
              <a:solidFill>
                <a:srgbClr val="FF0000"/>
              </a:solidFill>
              <a:latin typeface="メイリオ" pitchFamily="50" charset="-128"/>
              <a:ea typeface="メイリオ" pitchFamily="50" charset="-128"/>
              <a:cs typeface="メイリオ" pitchFamily="50" charset="-128"/>
            </a:endParaRPr>
          </a:p>
        </p:txBody>
      </p:sp>
      <p:sp>
        <p:nvSpPr>
          <p:cNvPr id="33" name="テキスト ボックス 32"/>
          <p:cNvSpPr txBox="1"/>
          <p:nvPr/>
        </p:nvSpPr>
        <p:spPr>
          <a:xfrm>
            <a:off x="116632" y="6465168"/>
            <a:ext cx="6741368" cy="1785104"/>
          </a:xfrm>
          <a:prstGeom prst="rect">
            <a:avLst/>
          </a:prstGeom>
          <a:noFill/>
        </p:spPr>
        <p:txBody>
          <a:bodyPr wrap="square" rtlCol="0">
            <a:spAutoFit/>
          </a:bodyPr>
          <a:lstStyle/>
          <a:p>
            <a:r>
              <a:rPr lang="ja-JP" altLang="en-US" sz="1100" dirty="0" smtClean="0">
                <a:latin typeface="メイリオ" pitchFamily="50" charset="-128"/>
                <a:ea typeface="メイリオ" pitchFamily="50" charset="-128"/>
                <a:cs typeface="メイリオ" pitchFamily="50" charset="-128"/>
              </a:rPr>
              <a:t>そこで、鼻づまりをペットボトルで解消する方法をご紹介します。</a:t>
            </a:r>
            <a:endParaRPr lang="en-US" altLang="ja-JP" sz="1100" dirty="0" smtClean="0">
              <a:latin typeface="メイリオ" pitchFamily="50" charset="-128"/>
              <a:ea typeface="メイリオ" pitchFamily="50" charset="-128"/>
              <a:cs typeface="メイリオ" pitchFamily="50" charset="-128"/>
            </a:endParaRPr>
          </a:p>
          <a:p>
            <a:endParaRPr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まず、</a:t>
            </a:r>
            <a:r>
              <a:rPr lang="ja-JP" altLang="en-US" sz="1100" b="1" dirty="0" smtClean="0">
                <a:solidFill>
                  <a:schemeClr val="bg2">
                    <a:lumMod val="50000"/>
                  </a:schemeClr>
                </a:solidFill>
                <a:latin typeface="メイリオ" pitchFamily="50" charset="-128"/>
                <a:ea typeface="メイリオ" pitchFamily="50" charset="-128"/>
                <a:cs typeface="メイリオ" pitchFamily="50" charset="-128"/>
              </a:rPr>
              <a:t>つまっている鼻と反対側の脇に約</a:t>
            </a:r>
            <a:r>
              <a:rPr lang="en-US" altLang="ja-JP" sz="1100" b="1" dirty="0" smtClean="0">
                <a:solidFill>
                  <a:schemeClr val="bg2">
                    <a:lumMod val="50000"/>
                  </a:schemeClr>
                </a:solidFill>
                <a:latin typeface="メイリオ" pitchFamily="50" charset="-128"/>
                <a:ea typeface="メイリオ" pitchFamily="50" charset="-128"/>
                <a:cs typeface="メイリオ" pitchFamily="50" charset="-128"/>
              </a:rPr>
              <a:t>1</a:t>
            </a:r>
            <a:r>
              <a:rPr lang="ja-JP" altLang="en-US" sz="1100" b="1" dirty="0" smtClean="0">
                <a:solidFill>
                  <a:schemeClr val="bg2">
                    <a:lumMod val="50000"/>
                  </a:schemeClr>
                </a:solidFill>
                <a:latin typeface="メイリオ" pitchFamily="50" charset="-128"/>
                <a:ea typeface="メイリオ" pitchFamily="50" charset="-128"/>
                <a:cs typeface="メイリオ" pitchFamily="50" charset="-128"/>
              </a:rPr>
              <a:t>分間</a:t>
            </a:r>
            <a:r>
              <a:rPr lang="en-US" altLang="ja-JP" sz="1100" b="1" dirty="0" smtClean="0">
                <a:solidFill>
                  <a:schemeClr val="bg2">
                    <a:lumMod val="50000"/>
                  </a:schemeClr>
                </a:solidFill>
                <a:latin typeface="メイリオ" pitchFamily="50" charset="-128"/>
                <a:ea typeface="メイリオ" pitchFamily="50" charset="-128"/>
                <a:cs typeface="メイリオ" pitchFamily="50" charset="-128"/>
              </a:rPr>
              <a:t>500ml</a:t>
            </a:r>
            <a:r>
              <a:rPr lang="ja-JP" altLang="en-US" sz="1100" b="1" dirty="0" smtClean="0">
                <a:solidFill>
                  <a:schemeClr val="bg2">
                    <a:lumMod val="50000"/>
                  </a:schemeClr>
                </a:solidFill>
                <a:latin typeface="メイリオ" pitchFamily="50" charset="-128"/>
                <a:ea typeface="メイリオ" pitchFamily="50" charset="-128"/>
                <a:cs typeface="メイリオ" pitchFamily="50" charset="-128"/>
              </a:rPr>
              <a:t>のペットボトルを挟みます</a:t>
            </a:r>
            <a:r>
              <a:rPr lang="ja-JP" altLang="en-US" sz="1100" dirty="0" smtClean="0">
                <a:latin typeface="メイリオ" pitchFamily="50" charset="-128"/>
                <a:ea typeface="メイリオ" pitchFamily="50" charset="-128"/>
                <a:cs typeface="メイリオ" pitchFamily="50" charset="-128"/>
              </a:rPr>
              <a:t>。</a:t>
            </a:r>
            <a:endParaRPr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脇の下には圧力を感じるセンサーがありますから、ペットボトルで圧迫する事で反対側の交感神経が刺激されることになります。</a:t>
            </a:r>
            <a:endParaRPr lang="en-US" altLang="ja-JP" sz="1100" dirty="0" smtClean="0">
              <a:latin typeface="メイリオ" pitchFamily="50" charset="-128"/>
              <a:ea typeface="メイリオ" pitchFamily="50" charset="-128"/>
              <a:cs typeface="メイリオ" pitchFamily="50" charset="-128"/>
            </a:endParaRPr>
          </a:p>
          <a:p>
            <a:r>
              <a:rPr lang="ja-JP" altLang="en-US" sz="1100" b="1" dirty="0" smtClean="0">
                <a:latin typeface="メイリオ" pitchFamily="50" charset="-128"/>
                <a:ea typeface="メイリオ" pitchFamily="50" charset="-128"/>
                <a:cs typeface="メイリオ" pitchFamily="50" charset="-128"/>
              </a:rPr>
              <a:t>交換神経が刺激を受けると、血管が収縮しますから、鼻の粘膜部分の腫れが引いて鼻腔内に隙間が出来ます</a:t>
            </a:r>
            <a:r>
              <a:rPr lang="ja-JP" altLang="en-US" sz="1100" dirty="0" smtClean="0">
                <a:latin typeface="メイリオ" pitchFamily="50" charset="-128"/>
                <a:ea typeface="メイリオ" pitchFamily="50" charset="-128"/>
                <a:cs typeface="メイリオ" pitchFamily="50" charset="-128"/>
              </a:rPr>
              <a:t>。</a:t>
            </a:r>
            <a:endParaRPr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鼻づまりによって、鼻の粘膜の血管に血が溜まり、膨らんでしまっていることで空気の通りが塞がれてしまっていますから、このように</a:t>
            </a:r>
            <a:r>
              <a:rPr lang="ja-JP" altLang="en-US" sz="1100" b="1" dirty="0" smtClean="0">
                <a:latin typeface="メイリオ" pitchFamily="50" charset="-128"/>
                <a:ea typeface="メイリオ" pitchFamily="50" charset="-128"/>
                <a:cs typeface="メイリオ" pitchFamily="50" charset="-128"/>
              </a:rPr>
              <a:t>血管を収縮させあげると粘膜の腫れが引いて空気の通り道が出来ることになるのです。</a:t>
            </a:r>
            <a:endParaRPr lang="en-US" altLang="ja-JP" sz="1100" b="1" dirty="0" smtClean="0">
              <a:latin typeface="メイリオ" pitchFamily="50" charset="-128"/>
              <a:ea typeface="メイリオ" pitchFamily="50" charset="-128"/>
              <a:cs typeface="メイリオ" pitchFamily="50" charset="-128"/>
            </a:endParaRPr>
          </a:p>
        </p:txBody>
      </p:sp>
      <p:sp>
        <p:nvSpPr>
          <p:cNvPr id="40" name="テキスト ボックス 39"/>
          <p:cNvSpPr txBox="1"/>
          <p:nvPr/>
        </p:nvSpPr>
        <p:spPr>
          <a:xfrm>
            <a:off x="188640" y="8265368"/>
            <a:ext cx="6669360" cy="261610"/>
          </a:xfrm>
          <a:prstGeom prst="rect">
            <a:avLst/>
          </a:prstGeom>
          <a:noFill/>
        </p:spPr>
        <p:txBody>
          <a:bodyPr wrap="square" rtlCol="0">
            <a:spAutoFit/>
          </a:bodyPr>
          <a:lstStyle/>
          <a:p>
            <a:r>
              <a:rPr lang="ja-JP" altLang="en-US" sz="1100" dirty="0" smtClean="0">
                <a:latin typeface="メイリオ" pitchFamily="50" charset="-128"/>
                <a:ea typeface="メイリオ" pitchFamily="50" charset="-128"/>
                <a:cs typeface="メイリオ" pitchFamily="50" charset="-128"/>
              </a:rPr>
              <a:t>■その他の解消</a:t>
            </a:r>
            <a:r>
              <a:rPr lang="ja-JP" altLang="en-US" sz="1100" dirty="0" smtClean="0">
                <a:latin typeface="メイリオ" pitchFamily="50" charset="-128"/>
                <a:ea typeface="メイリオ" pitchFamily="50" charset="-128"/>
                <a:cs typeface="メイリオ" pitchFamily="50" charset="-128"/>
              </a:rPr>
              <a:t>方法例■</a:t>
            </a:r>
            <a:endParaRPr lang="en-US" altLang="ja-JP" sz="1100" dirty="0" smtClean="0">
              <a:latin typeface="メイリオ" pitchFamily="50" charset="-128"/>
              <a:ea typeface="メイリオ" pitchFamily="50" charset="-128"/>
              <a:cs typeface="メイリオ" pitchFamily="50" charset="-128"/>
            </a:endParaRPr>
          </a:p>
        </p:txBody>
      </p:sp>
      <p:sp>
        <p:nvSpPr>
          <p:cNvPr id="46" name="テキスト ボックス 45"/>
          <p:cNvSpPr txBox="1"/>
          <p:nvPr/>
        </p:nvSpPr>
        <p:spPr>
          <a:xfrm>
            <a:off x="188640" y="8553400"/>
            <a:ext cx="6408712" cy="430887"/>
          </a:xfrm>
          <a:prstGeom prst="rect">
            <a:avLst/>
          </a:prstGeom>
          <a:noFill/>
        </p:spPr>
        <p:txBody>
          <a:bodyPr wrap="square" rtlCol="0">
            <a:spAutoFit/>
          </a:bodyPr>
          <a:lstStyle/>
          <a:p>
            <a:r>
              <a:rPr lang="ja-JP" altLang="en-US" sz="1100" dirty="0" smtClean="0">
                <a:latin typeface="メイリオ" pitchFamily="50" charset="-128"/>
                <a:ea typeface="メイリオ" pitchFamily="50" charset="-128"/>
                <a:cs typeface="メイリオ" pitchFamily="50" charset="-128"/>
              </a:rPr>
              <a:t>○蒸しタオルで鼻を温める！　○鼻うがいをする！　○ツボを刺激する　○頭を上下に振る方法！</a:t>
            </a:r>
            <a:endParaRPr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など</a:t>
            </a:r>
            <a:r>
              <a:rPr lang="ja-JP" altLang="en-US" sz="1100" dirty="0" smtClean="0">
                <a:latin typeface="メイリオ" pitchFamily="50" charset="-128"/>
                <a:ea typeface="メイリオ" pitchFamily="50" charset="-128"/>
                <a:cs typeface="メイリオ" pitchFamily="50" charset="-128"/>
              </a:rPr>
              <a:t>など色んな解消方法がありますので、試してみるのもいいかもしれませんね！</a:t>
            </a:r>
            <a:endParaRPr lang="en-US" altLang="ja-JP" sz="1100" dirty="0" smtClean="0">
              <a:latin typeface="メイリオ" pitchFamily="50" charset="-128"/>
              <a:ea typeface="メイリオ" pitchFamily="50" charset="-128"/>
              <a:cs typeface="メイリオ"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64999">
              <a:srgbClr val="F0EBD5"/>
            </a:gs>
            <a:gs pos="100000">
              <a:srgbClr val="D1C39F"/>
            </a:gs>
          </a:gsLst>
          <a:lin ang="2700000" scaled="0"/>
          <a:tileRect/>
        </a:gradFill>
        <a:effectLst/>
      </p:bgPr>
    </p:bg>
    <p:spTree>
      <p:nvGrpSpPr>
        <p:cNvPr id="1" name=""/>
        <p:cNvGrpSpPr/>
        <p:nvPr/>
      </p:nvGrpSpPr>
      <p:grpSpPr>
        <a:xfrm>
          <a:off x="0" y="0"/>
          <a:ext cx="0" cy="0"/>
          <a:chOff x="0" y="0"/>
          <a:chExt cx="0" cy="0"/>
        </a:xfrm>
      </p:grpSpPr>
      <p:sp>
        <p:nvSpPr>
          <p:cNvPr id="32" name="正方形/長方形 31"/>
          <p:cNvSpPr/>
          <p:nvPr/>
        </p:nvSpPr>
        <p:spPr>
          <a:xfrm>
            <a:off x="0" y="1712640"/>
            <a:ext cx="5904656" cy="369332"/>
          </a:xfrm>
          <a:prstGeom prst="rect">
            <a:avLst/>
          </a:prstGeom>
          <a:noFill/>
          <a:ln>
            <a:no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600" b="1" cap="none" spc="50" dirty="0" smtClean="0">
                <a:ln w="11430"/>
                <a:solidFill>
                  <a:schemeClr val="accent2">
                    <a:lumMod val="60000"/>
                    <a:lumOff val="4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en-US" altLang="ja-JP" sz="1600" b="1"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ja-JP" altLang="en-US" sz="1600" b="1"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ランサムウェア事前準備</a:t>
            </a:r>
            <a:r>
              <a:rPr lang="en-US" altLang="ja-JP" sz="1600" b="1"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ja-JP" altLang="en-US" b="1"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とても大切な心得</a:t>
            </a:r>
            <a:r>
              <a:rPr lang="en-US" altLang="ja-JP" b="1"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3</a:t>
            </a:r>
            <a:r>
              <a:rPr lang="ja-JP" altLang="en-US" b="1"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つ </a:t>
            </a:r>
            <a:r>
              <a:rPr lang="ja-JP" altLang="en-US" b="1" cap="none" spc="50" dirty="0" smtClean="0">
                <a:ln w="11430"/>
                <a:solidFill>
                  <a:schemeClr val="accent2">
                    <a:lumMod val="60000"/>
                    <a:lumOff val="4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endParaRPr lang="ja-JP" altLang="en-US" sz="1600" b="1" cap="none" spc="50" dirty="0">
              <a:ln w="11430"/>
              <a:solidFill>
                <a:schemeClr val="accent2">
                  <a:lumMod val="60000"/>
                  <a:lumOff val="4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endParaRPr>
          </a:p>
        </p:txBody>
      </p:sp>
      <p:sp>
        <p:nvSpPr>
          <p:cNvPr id="9" name="角丸四角形 8"/>
          <p:cNvSpPr/>
          <p:nvPr/>
        </p:nvSpPr>
        <p:spPr>
          <a:xfrm>
            <a:off x="332656" y="272480"/>
            <a:ext cx="6192688" cy="64807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latin typeface="メイリオ" pitchFamily="50" charset="-128"/>
                <a:ea typeface="メイリオ" pitchFamily="50" charset="-128"/>
                <a:cs typeface="メイリオ" pitchFamily="50" charset="-128"/>
              </a:rPr>
              <a:t>❖</a:t>
            </a:r>
            <a:r>
              <a:rPr kumimoji="1" lang="ja-JP" altLang="en-US" b="1" dirty="0" smtClean="0">
                <a:solidFill>
                  <a:schemeClr val="tx1"/>
                </a:solidFill>
                <a:latin typeface="メイリオ" pitchFamily="50" charset="-128"/>
                <a:ea typeface="メイリオ" pitchFamily="50" charset="-128"/>
                <a:cs typeface="メイリオ" pitchFamily="50" charset="-128"/>
              </a:rPr>
              <a:t>　</a:t>
            </a:r>
            <a:r>
              <a:rPr kumimoji="1" lang="ja-JP" altLang="en-US" b="1" dirty="0" smtClean="0">
                <a:solidFill>
                  <a:schemeClr val="tx1"/>
                </a:solidFill>
                <a:latin typeface="メイリオ" pitchFamily="50" charset="-128"/>
                <a:ea typeface="メイリオ" pitchFamily="50" charset="-128"/>
                <a:cs typeface="メイリオ" pitchFamily="50" charset="-128"/>
              </a:rPr>
              <a:t>増加するランサムウェア</a:t>
            </a:r>
            <a:r>
              <a:rPr kumimoji="1" lang="en-US" altLang="ja-JP" b="1" dirty="0" smtClean="0">
                <a:solidFill>
                  <a:schemeClr val="tx1"/>
                </a:solidFill>
                <a:latin typeface="メイリオ" pitchFamily="50" charset="-128"/>
                <a:ea typeface="メイリオ" pitchFamily="50" charset="-128"/>
                <a:cs typeface="メイリオ" pitchFamily="50" charset="-128"/>
              </a:rPr>
              <a:t>(</a:t>
            </a:r>
            <a:r>
              <a:rPr kumimoji="1" lang="ja-JP" altLang="en-US" b="1" dirty="0" smtClean="0">
                <a:solidFill>
                  <a:schemeClr val="tx1"/>
                </a:solidFill>
                <a:latin typeface="メイリオ" pitchFamily="50" charset="-128"/>
                <a:ea typeface="メイリオ" pitchFamily="50" charset="-128"/>
                <a:cs typeface="メイリオ" pitchFamily="50" charset="-128"/>
              </a:rPr>
              <a:t>身代金ウィルス）被害</a:t>
            </a:r>
            <a:r>
              <a:rPr lang="ja-JP" altLang="en-US" b="1" dirty="0" smtClean="0">
                <a:solidFill>
                  <a:schemeClr val="tx1"/>
                </a:solidFill>
                <a:latin typeface="メイリオ" pitchFamily="50" charset="-128"/>
                <a:ea typeface="メイリオ" pitchFamily="50" charset="-128"/>
                <a:cs typeface="メイリオ" pitchFamily="50" charset="-128"/>
              </a:rPr>
              <a:t>　</a:t>
            </a:r>
            <a:r>
              <a:rPr lang="ja-JP" altLang="en-US" b="1" dirty="0" smtClean="0">
                <a:solidFill>
                  <a:srgbClr val="FF0000"/>
                </a:solidFill>
                <a:latin typeface="メイリオ" pitchFamily="50" charset="-128"/>
                <a:ea typeface="メイリオ" pitchFamily="50" charset="-128"/>
                <a:cs typeface="メイリオ" pitchFamily="50" charset="-128"/>
              </a:rPr>
              <a:t>❖</a:t>
            </a:r>
            <a:endParaRPr kumimoji="1" lang="en-US" altLang="ja-JP" b="1" dirty="0" smtClean="0">
              <a:solidFill>
                <a:srgbClr val="FF0000"/>
              </a:solidFill>
              <a:latin typeface="メイリオ" pitchFamily="50" charset="-128"/>
              <a:ea typeface="メイリオ" pitchFamily="50" charset="-128"/>
              <a:cs typeface="メイリオ" pitchFamily="50" charset="-128"/>
            </a:endParaRPr>
          </a:p>
        </p:txBody>
      </p:sp>
      <p:sp>
        <p:nvSpPr>
          <p:cNvPr id="30" name="正方形/長方形 29"/>
          <p:cNvSpPr/>
          <p:nvPr/>
        </p:nvSpPr>
        <p:spPr>
          <a:xfrm>
            <a:off x="5633864" y="7905328"/>
            <a:ext cx="1224136" cy="184666"/>
          </a:xfrm>
          <a:prstGeom prst="rect">
            <a:avLst/>
          </a:prstGeom>
        </p:spPr>
        <p:txBody>
          <a:bodyPr wrap="square">
            <a:spAutoFit/>
          </a:bodyPr>
          <a:lstStyle/>
          <a:p>
            <a:r>
              <a:rPr lang="ja-JP" altLang="en-US" sz="600" dirty="0" smtClean="0"/>
              <a:t>参考資料</a:t>
            </a:r>
            <a:r>
              <a:rPr lang="ja-JP" altLang="en-US" sz="600" dirty="0" smtClean="0"/>
              <a:t>：ﾎﾞｸｼﾙﾏｶﾞｼﾞﾝ</a:t>
            </a:r>
            <a:endParaRPr lang="ja-JP" altLang="en-US" sz="600" dirty="0"/>
          </a:p>
        </p:txBody>
      </p:sp>
      <p:sp>
        <p:nvSpPr>
          <p:cNvPr id="23" name="テキスト ボックス 22"/>
          <p:cNvSpPr txBox="1"/>
          <p:nvPr/>
        </p:nvSpPr>
        <p:spPr>
          <a:xfrm>
            <a:off x="260648" y="1064568"/>
            <a:ext cx="6364088" cy="600164"/>
          </a:xfrm>
          <a:prstGeom prst="rect">
            <a:avLst/>
          </a:prstGeom>
          <a:noFill/>
        </p:spPr>
        <p:txBody>
          <a:bodyPr wrap="square" rtlCol="0">
            <a:spAutoFit/>
          </a:bodyPr>
          <a:lstStyle/>
          <a:p>
            <a:r>
              <a:rPr lang="ja-JP" altLang="en-US" sz="1100" dirty="0" smtClean="0">
                <a:latin typeface="メイリオ" pitchFamily="50" charset="-128"/>
                <a:ea typeface="メイリオ" pitchFamily="50" charset="-128"/>
                <a:cs typeface="メイリオ" pitchFamily="50" charset="-128"/>
              </a:rPr>
              <a:t>身代金要求型の不正プログラムのランサムウェアは、現在でも被害が増え続けているネットセキュリティの脅威です。ユーザーの</a:t>
            </a:r>
            <a:r>
              <a:rPr lang="en-US" altLang="ja-JP" sz="1100" dirty="0" smtClean="0">
                <a:latin typeface="メイリオ" pitchFamily="50" charset="-128"/>
                <a:ea typeface="メイリオ" pitchFamily="50" charset="-128"/>
                <a:cs typeface="メイリオ" pitchFamily="50" charset="-128"/>
              </a:rPr>
              <a:t>PC</a:t>
            </a:r>
            <a:r>
              <a:rPr lang="ja-JP" altLang="en-US" sz="1100" dirty="0" smtClean="0">
                <a:latin typeface="メイリオ" pitchFamily="50" charset="-128"/>
                <a:ea typeface="メイリオ" pitchFamily="50" charset="-128"/>
                <a:cs typeface="メイリオ" pitchFamily="50" charset="-128"/>
              </a:rPr>
              <a:t>に侵入することで</a:t>
            </a:r>
            <a:r>
              <a:rPr lang="en-US" altLang="ja-JP" sz="1100" dirty="0" smtClean="0">
                <a:latin typeface="メイリオ" pitchFamily="50" charset="-128"/>
                <a:ea typeface="メイリオ" pitchFamily="50" charset="-128"/>
                <a:cs typeface="メイリオ" pitchFamily="50" charset="-128"/>
              </a:rPr>
              <a:t>PC</a:t>
            </a:r>
            <a:r>
              <a:rPr lang="ja-JP" altLang="en-US" sz="1100" dirty="0" smtClean="0">
                <a:latin typeface="メイリオ" pitchFamily="50" charset="-128"/>
                <a:ea typeface="メイリオ" pitchFamily="50" charset="-128"/>
                <a:cs typeface="メイリオ" pitchFamily="50" charset="-128"/>
              </a:rPr>
              <a:t>をロック、またはデータを暗号化し、秘密裏に目的を遂行すると姿を現し「解除鍵が欲しければ」と金銭を要求します。</a:t>
            </a:r>
            <a:endParaRPr kumimoji="1" lang="ja-JP" altLang="en-US" sz="1100" dirty="0">
              <a:latin typeface="メイリオ" pitchFamily="50" charset="-128"/>
              <a:ea typeface="メイリオ" pitchFamily="50" charset="-128"/>
              <a:cs typeface="メイリオ" pitchFamily="50" charset="-128"/>
            </a:endParaRPr>
          </a:p>
        </p:txBody>
      </p:sp>
      <p:sp>
        <p:nvSpPr>
          <p:cNvPr id="21" name="正方形/長方形 20"/>
          <p:cNvSpPr/>
          <p:nvPr/>
        </p:nvSpPr>
        <p:spPr>
          <a:xfrm>
            <a:off x="0" y="8121352"/>
            <a:ext cx="2448272" cy="369332"/>
          </a:xfrm>
          <a:prstGeom prst="rect">
            <a:avLst/>
          </a:prstGeom>
          <a:noFill/>
          <a:ln>
            <a:no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b="1" u="sng" cap="none" spc="50" dirty="0" smtClean="0">
                <a:ln w="11430"/>
                <a:solidFill>
                  <a:srgbClr val="00B0F0"/>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en-US" altLang="ja-JP" b="1" u="sng" cap="none" spc="50" dirty="0" smtClean="0">
                <a:ln w="11430"/>
                <a:solidFill>
                  <a:srgbClr val="00B0F0"/>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information</a:t>
            </a:r>
            <a:r>
              <a:rPr lang="ja-JP" altLang="en-US" b="1" u="sng" cap="none" spc="50" dirty="0" smtClean="0">
                <a:ln w="11430"/>
                <a:solidFill>
                  <a:srgbClr val="00B0F0"/>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endParaRPr lang="ja-JP" altLang="en-US" b="1" u="sng" cap="none" spc="50" dirty="0">
              <a:ln w="11430"/>
              <a:solidFill>
                <a:srgbClr val="00B0F0"/>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endParaRPr>
          </a:p>
        </p:txBody>
      </p:sp>
      <p:sp>
        <p:nvSpPr>
          <p:cNvPr id="28" name="額縁 27"/>
          <p:cNvSpPr/>
          <p:nvPr/>
        </p:nvSpPr>
        <p:spPr>
          <a:xfrm>
            <a:off x="188640" y="8481392"/>
            <a:ext cx="6480720" cy="1224136"/>
          </a:xfrm>
          <a:prstGeom prst="bevel">
            <a:avLst/>
          </a:prstGeom>
          <a:solidFill>
            <a:schemeClr val="accent3">
              <a:lumMod val="60000"/>
              <a:lumOff val="40000"/>
            </a:schemeClr>
          </a:solidFill>
          <a:ln w="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smtClean="0">
                <a:solidFill>
                  <a:schemeClr val="tx1"/>
                </a:solidFill>
                <a:latin typeface="メイリオ" pitchFamily="50" charset="-128"/>
                <a:ea typeface="メイリオ" pitchFamily="50" charset="-128"/>
                <a:cs typeface="メイリオ" pitchFamily="50" charset="-128"/>
              </a:rPr>
              <a:t>弊社では、</a:t>
            </a:r>
            <a:r>
              <a:rPr kumimoji="1" lang="en-US" altLang="ja-JP" sz="1100" b="1" dirty="0" smtClean="0">
                <a:solidFill>
                  <a:schemeClr val="tx1"/>
                </a:solidFill>
                <a:latin typeface="メイリオ" pitchFamily="50" charset="-128"/>
                <a:ea typeface="メイリオ" pitchFamily="50" charset="-128"/>
                <a:cs typeface="メイリオ" pitchFamily="50" charset="-128"/>
              </a:rPr>
              <a:t>Office365Business</a:t>
            </a:r>
            <a:r>
              <a:rPr kumimoji="1" lang="ja-JP" altLang="en-US" sz="1100" b="1" dirty="0" smtClean="0">
                <a:solidFill>
                  <a:schemeClr val="tx1"/>
                </a:solidFill>
                <a:latin typeface="メイリオ" pitchFamily="50" charset="-128"/>
                <a:ea typeface="メイリオ" pitchFamily="50" charset="-128"/>
                <a:cs typeface="メイリオ" pitchFamily="50" charset="-128"/>
              </a:rPr>
              <a:t>をお勧めしております。</a:t>
            </a:r>
            <a:endParaRPr kumimoji="1" lang="en-US" altLang="ja-JP" sz="1100" b="1" dirty="0" smtClean="0">
              <a:solidFill>
                <a:schemeClr val="tx1"/>
              </a:solidFill>
              <a:latin typeface="メイリオ" pitchFamily="50" charset="-128"/>
              <a:ea typeface="メイリオ" pitchFamily="50" charset="-128"/>
              <a:cs typeface="メイリオ" pitchFamily="50" charset="-128"/>
            </a:endParaRPr>
          </a:p>
          <a:p>
            <a:r>
              <a:rPr lang="ja-JP" altLang="en-US" sz="1100" b="1" dirty="0" smtClean="0">
                <a:solidFill>
                  <a:schemeClr val="tx1"/>
                </a:solidFill>
                <a:latin typeface="メイリオ" pitchFamily="50" charset="-128"/>
                <a:ea typeface="メイリオ" pitchFamily="50" charset="-128"/>
                <a:cs typeface="メイリオ" pitchFamily="50" charset="-128"/>
              </a:rPr>
              <a:t>また、情報セキュリティ対策でご心配や困ったこと等がございましたらお気軽に弊社までご相談下さい！</a:t>
            </a:r>
            <a:endParaRPr lang="en-US" altLang="ja-JP" sz="1100" b="1" dirty="0" smtClean="0">
              <a:solidFill>
                <a:schemeClr val="tx1"/>
              </a:solidFill>
              <a:latin typeface="メイリオ" pitchFamily="50" charset="-128"/>
              <a:ea typeface="メイリオ" pitchFamily="50" charset="-128"/>
              <a:cs typeface="メイリオ" pitchFamily="50" charset="-128"/>
            </a:endParaRPr>
          </a:p>
          <a:p>
            <a:r>
              <a:rPr kumimoji="1" lang="ja-JP" altLang="en-US" sz="1100" b="1" dirty="0" smtClean="0">
                <a:solidFill>
                  <a:schemeClr val="tx1"/>
                </a:solidFill>
                <a:latin typeface="メイリオ" pitchFamily="50" charset="-128"/>
                <a:ea typeface="メイリオ" pitchFamily="50" charset="-128"/>
                <a:cs typeface="メイリオ" pitchFamily="50" charset="-128"/>
              </a:rPr>
              <a:t>情報セキュリティに関する国家資格を持ったスタッフが、親身に対応させて頂きます！</a:t>
            </a:r>
            <a:endParaRPr kumimoji="1" lang="ja-JP" altLang="en-US" sz="1100" b="1" dirty="0">
              <a:solidFill>
                <a:schemeClr val="tx1"/>
              </a:solidFill>
              <a:latin typeface="メイリオ" pitchFamily="50" charset="-128"/>
              <a:ea typeface="メイリオ" pitchFamily="50" charset="-128"/>
              <a:cs typeface="メイリオ" pitchFamily="50" charset="-128"/>
            </a:endParaRPr>
          </a:p>
        </p:txBody>
      </p:sp>
      <p:sp>
        <p:nvSpPr>
          <p:cNvPr id="8" name="角丸四角形 7"/>
          <p:cNvSpPr/>
          <p:nvPr/>
        </p:nvSpPr>
        <p:spPr>
          <a:xfrm>
            <a:off x="332656" y="2792760"/>
            <a:ext cx="6264696" cy="122413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b="1" dirty="0" smtClean="0">
              <a:solidFill>
                <a:schemeClr val="tx1"/>
              </a:solidFill>
              <a:latin typeface="メイリオ" pitchFamily="50" charset="-128"/>
              <a:ea typeface="メイリオ" pitchFamily="50" charset="-128"/>
              <a:cs typeface="メイリオ" pitchFamily="50" charset="-128"/>
            </a:endParaRPr>
          </a:p>
        </p:txBody>
      </p:sp>
      <p:sp>
        <p:nvSpPr>
          <p:cNvPr id="10" name="テキスト ボックス 9"/>
          <p:cNvSpPr txBox="1"/>
          <p:nvPr/>
        </p:nvSpPr>
        <p:spPr>
          <a:xfrm>
            <a:off x="260648" y="2072680"/>
            <a:ext cx="6364088" cy="600164"/>
          </a:xfrm>
          <a:prstGeom prst="rect">
            <a:avLst/>
          </a:prstGeom>
          <a:noFill/>
        </p:spPr>
        <p:txBody>
          <a:bodyPr wrap="square" rtlCol="0">
            <a:spAutoFit/>
          </a:bodyPr>
          <a:lstStyle/>
          <a:p>
            <a:r>
              <a:rPr kumimoji="1" lang="ja-JP" altLang="en-US" sz="1100" dirty="0" smtClean="0">
                <a:latin typeface="メイリオ" pitchFamily="50" charset="-128"/>
                <a:ea typeface="メイリオ" pitchFamily="50" charset="-128"/>
                <a:cs typeface="メイリオ" pitchFamily="50" charset="-128"/>
              </a:rPr>
              <a:t>ランサムウェアによる被害を拡大しないために、まず頭に入れておいて欲しい</a:t>
            </a:r>
            <a:r>
              <a:rPr kumimoji="1" lang="en-US" altLang="ja-JP" sz="1100" dirty="0" smtClean="0">
                <a:latin typeface="メイリオ" pitchFamily="50" charset="-128"/>
                <a:ea typeface="メイリオ" pitchFamily="50" charset="-128"/>
                <a:cs typeface="メイリオ" pitchFamily="50" charset="-128"/>
              </a:rPr>
              <a:t>3</a:t>
            </a:r>
            <a:r>
              <a:rPr lang="ja-JP" altLang="en-US" sz="1100" dirty="0" smtClean="0">
                <a:latin typeface="メイリオ" pitchFamily="50" charset="-128"/>
                <a:ea typeface="メイリオ" pitchFamily="50" charset="-128"/>
                <a:cs typeface="メイリオ" pitchFamily="50" charset="-128"/>
              </a:rPr>
              <a:t>点！</a:t>
            </a:r>
            <a:endParaRPr lang="en-US" altLang="ja-JP" sz="1100" dirty="0" smtClean="0">
              <a:latin typeface="メイリオ" pitchFamily="50" charset="-128"/>
              <a:ea typeface="メイリオ" pitchFamily="50" charset="-128"/>
              <a:cs typeface="メイリオ" pitchFamily="50" charset="-128"/>
            </a:endParaRPr>
          </a:p>
          <a:p>
            <a:r>
              <a:rPr kumimoji="1" lang="ja-JP" altLang="en-US" sz="1100" dirty="0" smtClean="0">
                <a:latin typeface="メイリオ" pitchFamily="50" charset="-128"/>
                <a:ea typeface="メイリオ" pitchFamily="50" charset="-128"/>
                <a:cs typeface="メイリオ" pitchFamily="50" charset="-128"/>
              </a:rPr>
              <a:t>被害に遭わないことが一番ではありますが、下記</a:t>
            </a:r>
            <a:r>
              <a:rPr kumimoji="1" lang="en-US" altLang="ja-JP" sz="1100" dirty="0" smtClean="0">
                <a:latin typeface="メイリオ" pitchFamily="50" charset="-128"/>
                <a:ea typeface="メイリオ" pitchFamily="50" charset="-128"/>
                <a:cs typeface="メイリオ" pitchFamily="50" charset="-128"/>
              </a:rPr>
              <a:t>3</a:t>
            </a:r>
            <a:r>
              <a:rPr kumimoji="1" lang="ja-JP" altLang="en-US" sz="1100" dirty="0" smtClean="0">
                <a:latin typeface="メイリオ" pitchFamily="50" charset="-128"/>
                <a:ea typeface="メイリオ" pitchFamily="50" charset="-128"/>
                <a:cs typeface="メイリオ" pitchFamily="50" charset="-128"/>
              </a:rPr>
              <a:t>点を</a:t>
            </a:r>
            <a:r>
              <a:rPr lang="ja-JP" altLang="en-US" sz="1100" dirty="0" smtClean="0">
                <a:latin typeface="メイリオ" pitchFamily="50" charset="-128"/>
                <a:ea typeface="メイリオ" pitchFamily="50" charset="-128"/>
                <a:cs typeface="メイリオ" pitchFamily="50" charset="-128"/>
              </a:rPr>
              <a:t>踏まえ、安易に攻撃者の思い通りに動かされない様、心構えを持っておきましょう。</a:t>
            </a:r>
            <a:endParaRPr kumimoji="1" lang="ja-JP" altLang="en-US" sz="1100" dirty="0">
              <a:latin typeface="メイリオ" pitchFamily="50" charset="-128"/>
              <a:ea typeface="メイリオ" pitchFamily="50" charset="-128"/>
              <a:cs typeface="メイリオ" pitchFamily="50" charset="-128"/>
            </a:endParaRPr>
          </a:p>
        </p:txBody>
      </p:sp>
      <p:sp>
        <p:nvSpPr>
          <p:cNvPr id="11" name="テキスト ボックス 10"/>
          <p:cNvSpPr txBox="1"/>
          <p:nvPr/>
        </p:nvSpPr>
        <p:spPr>
          <a:xfrm>
            <a:off x="404664" y="2936776"/>
            <a:ext cx="6048672" cy="923330"/>
          </a:xfrm>
          <a:prstGeom prst="rect">
            <a:avLst/>
          </a:prstGeom>
          <a:noFill/>
        </p:spPr>
        <p:txBody>
          <a:bodyPr wrap="square" rtlCol="0">
            <a:spAutoFit/>
          </a:bodyPr>
          <a:lstStyle/>
          <a:p>
            <a:r>
              <a:rPr lang="ja-JP" altLang="en-US" dirty="0" smtClean="0">
                <a:latin typeface="メイリオ" pitchFamily="50" charset="-128"/>
                <a:ea typeface="メイリオ" pitchFamily="50" charset="-128"/>
                <a:cs typeface="メイリオ" pitchFamily="50" charset="-128"/>
              </a:rPr>
              <a:t>①</a:t>
            </a:r>
            <a:r>
              <a:rPr lang="ja-JP" altLang="en-US" sz="1400" dirty="0" smtClean="0">
                <a:latin typeface="メイリオ" pitchFamily="50" charset="-128"/>
                <a:ea typeface="メイリオ" pitchFamily="50" charset="-128"/>
                <a:cs typeface="メイリオ" pitchFamily="50" charset="-128"/>
              </a:rPr>
              <a:t>　身代金を支払ったとしても、攻撃者が解除鍵を引き渡す保証はない</a:t>
            </a:r>
            <a:endParaRPr lang="en-US" altLang="ja-JP" sz="1400" dirty="0" smtClean="0">
              <a:latin typeface="メイリオ" pitchFamily="50" charset="-128"/>
              <a:ea typeface="メイリオ" pitchFamily="50" charset="-128"/>
              <a:cs typeface="メイリオ" pitchFamily="50" charset="-128"/>
            </a:endParaRPr>
          </a:p>
          <a:p>
            <a:r>
              <a:rPr kumimoji="1" lang="ja-JP" altLang="en-US" dirty="0" smtClean="0">
                <a:latin typeface="メイリオ" pitchFamily="50" charset="-128"/>
                <a:ea typeface="メイリオ" pitchFamily="50" charset="-128"/>
                <a:cs typeface="メイリオ" pitchFamily="50" charset="-128"/>
              </a:rPr>
              <a:t>②</a:t>
            </a:r>
            <a:r>
              <a:rPr kumimoji="1" lang="ja-JP" altLang="en-US" sz="1400" dirty="0" smtClean="0">
                <a:latin typeface="メイリオ" pitchFamily="50" charset="-128"/>
                <a:ea typeface="メイリオ" pitchFamily="50" charset="-128"/>
                <a:cs typeface="メイリオ" pitchFamily="50" charset="-128"/>
              </a:rPr>
              <a:t>　身代金を支払う事で、別のネット犯罪に巻き込まれる可能性が高い</a:t>
            </a:r>
            <a:endParaRPr kumimoji="1" lang="en-US" altLang="ja-JP" sz="14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③</a:t>
            </a:r>
            <a:r>
              <a:rPr lang="ja-JP" altLang="en-US" sz="1400" dirty="0" smtClean="0">
                <a:latin typeface="メイリオ" pitchFamily="50" charset="-128"/>
                <a:ea typeface="メイリオ" pitchFamily="50" charset="-128"/>
                <a:cs typeface="メイリオ" pitchFamily="50" charset="-128"/>
              </a:rPr>
              <a:t>　身代金を支払う事で、攻撃者に活動資金を与えてしまうことになる</a:t>
            </a:r>
            <a:endParaRPr lang="en-US" altLang="ja-JP" sz="1400" dirty="0" smtClean="0">
              <a:latin typeface="メイリオ" pitchFamily="50" charset="-128"/>
              <a:ea typeface="メイリオ" pitchFamily="50" charset="-128"/>
              <a:cs typeface="メイリオ" pitchFamily="50" charset="-128"/>
            </a:endParaRPr>
          </a:p>
        </p:txBody>
      </p:sp>
      <p:sp>
        <p:nvSpPr>
          <p:cNvPr id="12" name="角丸四角形 11"/>
          <p:cNvSpPr/>
          <p:nvPr/>
        </p:nvSpPr>
        <p:spPr>
          <a:xfrm>
            <a:off x="260648" y="5025008"/>
            <a:ext cx="4896544" cy="2088232"/>
          </a:xfrm>
          <a:prstGeom prst="roundRect">
            <a:avLst/>
          </a:prstGeom>
          <a:solidFill>
            <a:srgbClr val="FFFF0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b="1" dirty="0" smtClean="0">
              <a:solidFill>
                <a:schemeClr val="tx1"/>
              </a:solidFill>
              <a:latin typeface="メイリオ" pitchFamily="50" charset="-128"/>
              <a:ea typeface="メイリオ" pitchFamily="50" charset="-128"/>
              <a:cs typeface="メイリオ" pitchFamily="50" charset="-128"/>
            </a:endParaRPr>
          </a:p>
        </p:txBody>
      </p:sp>
      <p:sp>
        <p:nvSpPr>
          <p:cNvPr id="13" name="テキスト ボックス 12"/>
          <p:cNvSpPr txBox="1"/>
          <p:nvPr/>
        </p:nvSpPr>
        <p:spPr>
          <a:xfrm>
            <a:off x="836712" y="4520952"/>
            <a:ext cx="5167336" cy="430887"/>
          </a:xfrm>
          <a:prstGeom prst="rect">
            <a:avLst/>
          </a:prstGeom>
          <a:noFill/>
        </p:spPr>
        <p:txBody>
          <a:bodyPr wrap="square" rtlCol="0">
            <a:spAutoFit/>
          </a:bodyPr>
          <a:lstStyle/>
          <a:p>
            <a:r>
              <a:rPr kumimoji="1" lang="ja-JP" altLang="en-US" sz="1100" dirty="0" smtClean="0">
                <a:latin typeface="メイリオ" pitchFamily="50" charset="-128"/>
                <a:ea typeface="メイリオ" pitchFamily="50" charset="-128"/>
                <a:cs typeface="メイリオ" pitchFamily="50" charset="-128"/>
              </a:rPr>
              <a:t>ランサムウェアからの被害を受けないためには、事前の対策が必要不可欠です。</a:t>
            </a:r>
            <a:endParaRPr kumimoji="1"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今すぐ出来るランサムウェアに有効な</a:t>
            </a:r>
            <a:r>
              <a:rPr lang="en-US" altLang="ja-JP" sz="1100" dirty="0" smtClean="0">
                <a:latin typeface="メイリオ" pitchFamily="50" charset="-128"/>
                <a:ea typeface="メイリオ" pitchFamily="50" charset="-128"/>
                <a:cs typeface="メイリオ" pitchFamily="50" charset="-128"/>
              </a:rPr>
              <a:t>5</a:t>
            </a:r>
            <a:r>
              <a:rPr lang="ja-JP" altLang="en-US" sz="1100" dirty="0" err="1" smtClean="0">
                <a:latin typeface="メイリオ" pitchFamily="50" charset="-128"/>
                <a:ea typeface="メイリオ" pitchFamily="50" charset="-128"/>
                <a:cs typeface="メイリオ" pitchFamily="50" charset="-128"/>
              </a:rPr>
              <a:t>つの</a:t>
            </a:r>
            <a:r>
              <a:rPr lang="ja-JP" altLang="en-US" sz="1100" dirty="0" smtClean="0">
                <a:latin typeface="メイリオ" pitchFamily="50" charset="-128"/>
                <a:ea typeface="メイリオ" pitchFamily="50" charset="-128"/>
                <a:cs typeface="メイリオ" pitchFamily="50" charset="-128"/>
              </a:rPr>
              <a:t>対策を紹介します。</a:t>
            </a:r>
            <a:endParaRPr kumimoji="1" lang="ja-JP" altLang="en-US" sz="1100" dirty="0">
              <a:latin typeface="メイリオ" pitchFamily="50" charset="-128"/>
              <a:ea typeface="メイリオ" pitchFamily="50" charset="-128"/>
              <a:cs typeface="メイリオ" pitchFamily="50" charset="-128"/>
            </a:endParaRPr>
          </a:p>
        </p:txBody>
      </p:sp>
      <p:sp>
        <p:nvSpPr>
          <p:cNvPr id="14" name="テキスト ボックス 13"/>
          <p:cNvSpPr txBox="1"/>
          <p:nvPr/>
        </p:nvSpPr>
        <p:spPr>
          <a:xfrm>
            <a:off x="404664" y="5097016"/>
            <a:ext cx="5184576" cy="2077492"/>
          </a:xfrm>
          <a:prstGeom prst="rect">
            <a:avLst/>
          </a:prstGeom>
          <a:noFill/>
        </p:spPr>
        <p:txBody>
          <a:bodyPr wrap="square" rtlCol="0">
            <a:spAutoFit/>
          </a:bodyPr>
          <a:lstStyle/>
          <a:p>
            <a:r>
              <a:rPr lang="ja-JP" altLang="en-US" dirty="0" smtClean="0">
                <a:latin typeface="メイリオ" pitchFamily="50" charset="-128"/>
                <a:ea typeface="メイリオ" pitchFamily="50" charset="-128"/>
                <a:cs typeface="メイリオ" pitchFamily="50" charset="-128"/>
              </a:rPr>
              <a:t>①</a:t>
            </a:r>
            <a:r>
              <a:rPr lang="ja-JP" altLang="en-US" sz="1100" dirty="0" smtClean="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セキュリティソフトの導入　</a:t>
            </a:r>
            <a:endParaRPr lang="en-US" altLang="ja-JP" sz="1400" dirty="0" smtClean="0">
              <a:latin typeface="メイリオ" pitchFamily="50" charset="-128"/>
              <a:ea typeface="メイリオ" pitchFamily="50" charset="-128"/>
              <a:cs typeface="メイリオ" pitchFamily="50" charset="-128"/>
            </a:endParaRPr>
          </a:p>
          <a:p>
            <a:r>
              <a:rPr lang="ja-JP" altLang="en-US" sz="1400" dirty="0" smtClean="0">
                <a:latin typeface="メイリオ" pitchFamily="50" charset="-128"/>
                <a:ea typeface="メイリオ" pitchFamily="50" charset="-128"/>
                <a:cs typeface="メイリオ" pitchFamily="50" charset="-128"/>
              </a:rPr>
              <a:t>　</a:t>
            </a:r>
            <a:r>
              <a:rPr lang="ja-JP" altLang="en-US" sz="14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ウィルス検知機能でブロック・不正サイトへのアクセス制限</a:t>
            </a:r>
            <a:endParaRPr lang="en-US" altLang="ja-JP" sz="1200" dirty="0" smtClean="0">
              <a:latin typeface="メイリオ" pitchFamily="50" charset="-128"/>
              <a:ea typeface="メイリオ" pitchFamily="50" charset="-128"/>
              <a:cs typeface="メイリオ" pitchFamily="50" charset="-128"/>
            </a:endParaRPr>
          </a:p>
          <a:p>
            <a:r>
              <a:rPr lang="ja-JP" altLang="en-US" sz="1200" dirty="0" smtClean="0">
                <a:latin typeface="メイリオ" pitchFamily="50" charset="-128"/>
                <a:ea typeface="メイリオ" pitchFamily="50" charset="-128"/>
                <a:cs typeface="メイリオ" pitchFamily="50" charset="-128"/>
              </a:rPr>
              <a:t>　</a:t>
            </a:r>
            <a:r>
              <a:rPr lang="ja-JP" altLang="en-US" sz="1200" dirty="0" smtClean="0">
                <a:latin typeface="メイリオ" pitchFamily="50" charset="-128"/>
                <a:ea typeface="メイリオ" pitchFamily="50" charset="-128"/>
                <a:cs typeface="メイリオ" pitchFamily="50" charset="-128"/>
              </a:rPr>
              <a:t>　 電子メールセキュリティ・脆弱性のアップデート</a:t>
            </a:r>
            <a:endParaRPr lang="en-US" altLang="ja-JP" sz="1200" dirty="0" smtClean="0">
              <a:latin typeface="メイリオ" pitchFamily="50" charset="-128"/>
              <a:ea typeface="メイリオ" pitchFamily="50" charset="-128"/>
              <a:cs typeface="メイリオ" pitchFamily="50" charset="-128"/>
            </a:endParaRPr>
          </a:p>
          <a:p>
            <a:r>
              <a:rPr kumimoji="1" lang="ja-JP" altLang="en-US" dirty="0" smtClean="0">
                <a:latin typeface="メイリオ" pitchFamily="50" charset="-128"/>
                <a:ea typeface="メイリオ" pitchFamily="50" charset="-128"/>
                <a:cs typeface="メイリオ" pitchFamily="50" charset="-128"/>
              </a:rPr>
              <a:t>②</a:t>
            </a:r>
            <a:r>
              <a:rPr kumimoji="1" lang="ja-JP" altLang="en-US" sz="1400" dirty="0" smtClean="0">
                <a:latin typeface="メイリオ" pitchFamily="50" charset="-128"/>
                <a:ea typeface="メイリオ" pitchFamily="50" charset="-128"/>
                <a:cs typeface="メイリオ" pitchFamily="50" charset="-128"/>
              </a:rPr>
              <a:t>　ファイルのバックアップ</a:t>
            </a:r>
            <a:endParaRPr kumimoji="1" lang="en-US" altLang="ja-JP" sz="14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③</a:t>
            </a:r>
            <a:r>
              <a:rPr lang="ja-JP" altLang="en-US" sz="1400" dirty="0" smtClean="0">
                <a:latin typeface="メイリオ" pitchFamily="50" charset="-128"/>
                <a:ea typeface="メイリオ" pitchFamily="50" charset="-128"/>
                <a:cs typeface="メイリオ" pitchFamily="50" charset="-128"/>
              </a:rPr>
              <a:t>　セキュリティ教育</a:t>
            </a:r>
            <a:endParaRPr lang="en-US" altLang="ja-JP" sz="14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④</a:t>
            </a:r>
            <a:r>
              <a:rPr lang="ja-JP" altLang="en-US" sz="1400" dirty="0" smtClean="0">
                <a:latin typeface="メイリオ" pitchFamily="50" charset="-128"/>
                <a:ea typeface="メイリオ" pitchFamily="50" charset="-128"/>
                <a:cs typeface="メイリオ" pitchFamily="50" charset="-128"/>
              </a:rPr>
              <a:t>　アクセス権限の設定</a:t>
            </a:r>
            <a:endParaRPr lang="en-US" altLang="ja-JP" sz="1400" dirty="0" smtClean="0">
              <a:latin typeface="メイリオ" pitchFamily="50" charset="-128"/>
              <a:ea typeface="メイリオ" pitchFamily="50" charset="-128"/>
              <a:cs typeface="メイリオ" pitchFamily="50" charset="-128"/>
            </a:endParaRPr>
          </a:p>
          <a:p>
            <a:r>
              <a:rPr lang="ja-JP" altLang="en-US" dirty="0" smtClean="0">
                <a:latin typeface="メイリオ" pitchFamily="50" charset="-128"/>
                <a:ea typeface="メイリオ" pitchFamily="50" charset="-128"/>
                <a:cs typeface="メイリオ" pitchFamily="50" charset="-128"/>
              </a:rPr>
              <a:t>⑤</a:t>
            </a:r>
            <a:r>
              <a:rPr lang="ja-JP" altLang="en-US" sz="1400" dirty="0" smtClean="0">
                <a:latin typeface="メイリオ" pitchFamily="50" charset="-128"/>
                <a:ea typeface="メイリオ" pitchFamily="50" charset="-128"/>
                <a:cs typeface="メイリオ" pitchFamily="50" charset="-128"/>
              </a:rPr>
              <a:t>　個人ファイルにパスワードを設定する</a:t>
            </a:r>
            <a:endParaRPr lang="en-US" altLang="ja-JP" sz="1400" dirty="0" smtClean="0">
              <a:latin typeface="メイリオ" pitchFamily="50" charset="-128"/>
              <a:ea typeface="メイリオ" pitchFamily="50" charset="-128"/>
              <a:cs typeface="メイリオ" pitchFamily="50" charset="-128"/>
            </a:endParaRPr>
          </a:p>
          <a:p>
            <a:endParaRPr lang="en-US" altLang="ja-JP" sz="1100" dirty="0" smtClean="0">
              <a:latin typeface="メイリオ" pitchFamily="50" charset="-128"/>
              <a:ea typeface="メイリオ" pitchFamily="50" charset="-128"/>
              <a:cs typeface="メイリオ" pitchFamily="50" charset="-128"/>
            </a:endParaRPr>
          </a:p>
        </p:txBody>
      </p:sp>
      <p:sp>
        <p:nvSpPr>
          <p:cNvPr id="15" name="テキスト ボックス 14"/>
          <p:cNvSpPr txBox="1"/>
          <p:nvPr/>
        </p:nvSpPr>
        <p:spPr>
          <a:xfrm>
            <a:off x="188640" y="7185248"/>
            <a:ext cx="6480720" cy="769441"/>
          </a:xfrm>
          <a:prstGeom prst="rect">
            <a:avLst/>
          </a:prstGeom>
          <a:noFill/>
        </p:spPr>
        <p:txBody>
          <a:bodyPr wrap="square" rtlCol="0">
            <a:spAutoFit/>
          </a:bodyPr>
          <a:lstStyle/>
          <a:p>
            <a:r>
              <a:rPr kumimoji="1" lang="ja-JP" altLang="en-US" sz="1100" dirty="0" smtClean="0">
                <a:latin typeface="メイリオ" pitchFamily="50" charset="-128"/>
                <a:ea typeface="メイリオ" pitchFamily="50" charset="-128"/>
                <a:cs typeface="メイリオ" pitchFamily="50" charset="-128"/>
              </a:rPr>
              <a:t>何より重要なのは、やはり感染しないための対策です。感染した際のことを想定した対策や、感染した時の対処法は最終手段と言えます。</a:t>
            </a:r>
            <a:endParaRPr kumimoji="1" lang="en-US" altLang="ja-JP" sz="1100" dirty="0" smtClean="0">
              <a:latin typeface="メイリオ" pitchFamily="50" charset="-128"/>
              <a:ea typeface="メイリオ" pitchFamily="50" charset="-128"/>
              <a:cs typeface="メイリオ" pitchFamily="50" charset="-128"/>
            </a:endParaRPr>
          </a:p>
          <a:p>
            <a:r>
              <a:rPr lang="ja-JP" altLang="en-US" sz="1100" dirty="0" smtClean="0">
                <a:latin typeface="メイリオ" pitchFamily="50" charset="-128"/>
                <a:ea typeface="メイリオ" pitchFamily="50" charset="-128"/>
                <a:cs typeface="メイリオ" pitchFamily="50" charset="-128"/>
              </a:rPr>
              <a:t>個人</a:t>
            </a:r>
            <a:r>
              <a:rPr lang="ja-JP" altLang="en-US" sz="1100" dirty="0" smtClean="0">
                <a:latin typeface="メイリオ" pitchFamily="50" charset="-128"/>
                <a:ea typeface="メイリオ" pitchFamily="50" charset="-128"/>
                <a:cs typeface="メイリオ" pitchFamily="50" charset="-128"/>
              </a:rPr>
              <a:t>で</a:t>
            </a:r>
            <a:r>
              <a:rPr lang="ja-JP" altLang="en-US" sz="1100" dirty="0" smtClean="0">
                <a:latin typeface="メイリオ" pitchFamily="50" charset="-128"/>
                <a:ea typeface="メイリオ" pitchFamily="50" charset="-128"/>
                <a:cs typeface="メイリオ" pitchFamily="50" charset="-128"/>
              </a:rPr>
              <a:t>あれ法人であれ、マルウェア対策のためのウィルス対策ソフトの導入を進めるなど事前の対策をしっかりと行い、ランサムウェアによる被害を未然に防止しましょう。</a:t>
            </a:r>
            <a:endParaRPr kumimoji="1" lang="ja-JP" altLang="en-US" sz="1100" dirty="0">
              <a:latin typeface="メイリオ" pitchFamily="50" charset="-128"/>
              <a:ea typeface="メイリオ" pitchFamily="50" charset="-128"/>
              <a:cs typeface="メイリオ" pitchFamily="50" charset="-128"/>
            </a:endParaRPr>
          </a:p>
        </p:txBody>
      </p:sp>
      <p:sp>
        <p:nvSpPr>
          <p:cNvPr id="16" name="正方形/長方形 15"/>
          <p:cNvSpPr/>
          <p:nvPr/>
        </p:nvSpPr>
        <p:spPr>
          <a:xfrm>
            <a:off x="0" y="4160912"/>
            <a:ext cx="6165304" cy="369332"/>
          </a:xfrm>
          <a:prstGeom prst="rect">
            <a:avLst/>
          </a:prstGeom>
          <a:noFill/>
          <a:ln>
            <a:no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600" b="1" cap="none" spc="50" dirty="0" smtClean="0">
                <a:ln w="11430"/>
                <a:solidFill>
                  <a:schemeClr val="accent2">
                    <a:lumMod val="60000"/>
                    <a:lumOff val="4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en-US" altLang="ja-JP" sz="1600" b="1"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ja-JP" altLang="en-US" sz="1600" b="1"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想定準備</a:t>
            </a:r>
            <a:r>
              <a:rPr lang="en-US" altLang="ja-JP" sz="1600" b="1" cap="none" spc="50" dirty="0" smtClean="0">
                <a:ln w="11430"/>
                <a:solidFill>
                  <a:schemeClr val="bg2">
                    <a:lumMod val="5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r>
              <a:rPr lang="ja-JP" altLang="en-US" b="1"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今すぐ出来る</a:t>
            </a:r>
            <a:r>
              <a:rPr lang="en-US" altLang="ja-JP" b="1"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5</a:t>
            </a:r>
            <a:r>
              <a:rPr lang="ja-JP" altLang="en-US" b="1" cap="none" spc="50" dirty="0" err="1"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つの</a:t>
            </a:r>
            <a:r>
              <a:rPr lang="ja-JP" altLang="en-US" b="1" cap="none" spc="50" dirty="0" smtClean="0">
                <a:ln w="11430"/>
                <a:solidFill>
                  <a:srgbClr val="FF2121"/>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ランサムウェア対策 </a:t>
            </a:r>
            <a:r>
              <a:rPr lang="ja-JP" altLang="en-US" b="1" cap="none" spc="50" dirty="0" smtClean="0">
                <a:ln w="11430"/>
                <a:solidFill>
                  <a:schemeClr val="accent2">
                    <a:lumMod val="60000"/>
                    <a:lumOff val="4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rPr>
              <a:t>◆</a:t>
            </a:r>
            <a:endParaRPr lang="ja-JP" altLang="en-US" sz="1600" b="1" cap="none" spc="50" dirty="0">
              <a:ln w="11430"/>
              <a:solidFill>
                <a:schemeClr val="accent2">
                  <a:lumMod val="60000"/>
                  <a:lumOff val="40000"/>
                </a:schemeClr>
              </a:solidFill>
              <a:effectLst>
                <a:outerShdw blurRad="76200" dist="50800" dir="5400000" algn="tl" rotWithShape="0">
                  <a:srgbClr val="000000">
                    <a:alpha val="65000"/>
                  </a:srgbClr>
                </a:outerShdw>
              </a:effectLst>
              <a:latin typeface="メイリオ" pitchFamily="50" charset="-128"/>
              <a:ea typeface="メイリオ" pitchFamily="50" charset="-128"/>
              <a:cs typeface="メイリオ" pitchFamily="50" charset="-128"/>
            </a:endParaRPr>
          </a:p>
        </p:txBody>
      </p:sp>
      <p:sp>
        <p:nvSpPr>
          <p:cNvPr id="17" name="左大かっこ 16"/>
          <p:cNvSpPr/>
          <p:nvPr/>
        </p:nvSpPr>
        <p:spPr>
          <a:xfrm>
            <a:off x="620688" y="5457056"/>
            <a:ext cx="45719" cy="288032"/>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pic>
        <p:nvPicPr>
          <p:cNvPr id="18" name="図 17" descr="images.jpg"/>
          <p:cNvPicPr>
            <a:picLocks noChangeAspect="1"/>
          </p:cNvPicPr>
          <p:nvPr/>
        </p:nvPicPr>
        <p:blipFill>
          <a:blip r:embed="rId2" cstate="print"/>
          <a:stretch>
            <a:fillRect/>
          </a:stretch>
        </p:blipFill>
        <p:spPr>
          <a:xfrm>
            <a:off x="8757592" y="5313040"/>
            <a:ext cx="1485454" cy="1335028"/>
          </a:xfrm>
          <a:prstGeom prst="rect">
            <a:avLst/>
          </a:prstGeom>
        </p:spPr>
      </p:pic>
      <p:pic>
        <p:nvPicPr>
          <p:cNvPr id="19" name="図 18" descr="ダウンロード.jpg"/>
          <p:cNvPicPr>
            <a:picLocks noChangeAspect="1"/>
          </p:cNvPicPr>
          <p:nvPr/>
        </p:nvPicPr>
        <p:blipFill>
          <a:blip r:embed="rId3" cstate="print"/>
          <a:stretch>
            <a:fillRect/>
          </a:stretch>
        </p:blipFill>
        <p:spPr>
          <a:xfrm>
            <a:off x="5445224" y="5673080"/>
            <a:ext cx="1224136" cy="1224136"/>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モジュー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kumimoji="1" sz="1400" b="1" dirty="0" smtClean="0">
            <a:solidFill>
              <a:schemeClr val="tx1"/>
            </a:solidFill>
            <a:latin typeface="メイリオ" pitchFamily="50" charset="-128"/>
            <a:ea typeface="メイリオ" pitchFamily="50" charset="-128"/>
            <a:cs typeface="メイリオ"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6833</TotalTime>
  <Words>666</Words>
  <Application>Microsoft Office PowerPoint</Application>
  <PresentationFormat>A4 210 x 297 mm</PresentationFormat>
  <Paragraphs>56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月刊　セキュリティ新聞　赤松事務機㈱</dc:title>
  <dc:creator>skurokawa</dc:creator>
  <cp:lastModifiedBy>kawahara</cp:lastModifiedBy>
  <cp:revision>872</cp:revision>
  <dcterms:created xsi:type="dcterms:W3CDTF">2015-09-09T23:27:11Z</dcterms:created>
  <dcterms:modified xsi:type="dcterms:W3CDTF">2016-12-21T07:33:35Z</dcterms:modified>
</cp:coreProperties>
</file>